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70" r:id="rId2"/>
    <p:sldId id="257" r:id="rId3"/>
    <p:sldId id="258" r:id="rId4"/>
    <p:sldId id="260" r:id="rId5"/>
    <p:sldId id="261" r:id="rId6"/>
    <p:sldId id="282" r:id="rId7"/>
    <p:sldId id="292" r:id="rId8"/>
    <p:sldId id="281" r:id="rId9"/>
    <p:sldId id="272" r:id="rId10"/>
    <p:sldId id="273" r:id="rId11"/>
    <p:sldId id="277" r:id="rId12"/>
    <p:sldId id="275" r:id="rId13"/>
    <p:sldId id="294" r:id="rId14"/>
    <p:sldId id="284" r:id="rId15"/>
    <p:sldId id="295" r:id="rId16"/>
    <p:sldId id="298" r:id="rId17"/>
    <p:sldId id="297" r:id="rId18"/>
    <p:sldId id="262" r:id="rId19"/>
    <p:sldId id="265" r:id="rId20"/>
    <p:sldId id="266" r:id="rId21"/>
    <p:sldId id="268" r:id="rId22"/>
  </p:sldIdLst>
  <p:sldSz cx="18288000" cy="10287000"/>
  <p:notesSz cx="6858000" cy="9144000"/>
  <p:embeddedFontLst>
    <p:embeddedFont>
      <p:font typeface="Chewy" panose="02000000000000000000" pitchFamily="2" charset="0"/>
      <p:regular r:id="rId24"/>
    </p:embeddedFont>
    <p:embeddedFont>
      <p:font typeface="Inter" panose="020B0502030000000004" pitchFamily="34" charset="0"/>
      <p:regular r:id="rId25"/>
    </p:embeddedFont>
    <p:embeddedFont>
      <p:font typeface="Inter Bold" panose="020B0802030000000004" pitchFamily="3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3.fntdata"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2.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notesMaster" Target="notesMasters/notesMaster1.xml" /><Relationship Id="rId28"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presProps" Target="presProps.xml" /><Relationship Id="rId30" Type="http://schemas.openxmlformats.org/officeDocument/2006/relationships/tableStyles" Target="tableStyles.xml" /></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6T19:07:50.354"/>
    </inkml:context>
    <inkml:brush xml:id="br0">
      <inkml:brushProperty name="width" value="0.35" units="cm"/>
      <inkml:brushProperty name="height" value="0.35" units="cm"/>
      <inkml:brushProperty name="color" value="#FFFFFF"/>
    </inkml:brush>
  </inkml:definitions>
  <inkml:trace contextRef="#ctx0" brushRef="#br0">1 1 24575,'8'0'0,"21"0"0,0 1 0,41 6 0,-59-5 0,0 1 0,-1 0 0,1 1 0,-1 0 0,0 1 0,0 0 0,-1 0 0,0 1 0,17 13 0,2 8 0,-2 1 0,-1 1 0,-1 1 0,30 50 0,13 16 0,83 103 0,-25-56 0,-41-46-1365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6T19:08:02.077"/>
    </inkml:context>
    <inkml:brush xml:id="br0">
      <inkml:brushProperty name="width" value="0.35" units="cm"/>
      <inkml:brushProperty name="height" value="0.35" units="cm"/>
      <inkml:brushProperty name="color" value="#FFFFFF"/>
    </inkml:brush>
  </inkml:definitions>
  <inkml:trace contextRef="#ctx0" brushRef="#br0">7530 363 24575,'6'1'0,"-1"-1"0,0 1 0,1 0 0,-1 0 0,0 0 0,0 1 0,0 0 0,0 0 0,0 0 0,-1 1 0,1 0 0,-1-1 0,1 2 0,6 5 0,4 6 0,0 1 0,18 25 0,9 10 0,9 2 0,155 150 0,-189-187 0,-9-8 0,-15-21 0,-30-43 0,-75-87 0,102 131 0,1-1 0,1-1 0,0 1 0,1-1 0,0 0 0,1-1 0,1 0 0,0 0 0,1 0 0,0 0 0,2-1 0,0 1 0,0-1 0,2 0 0,1-23 0,5 18 0,-5 21 0,-1-1 0,0 1 0,1 0 0,-1 0 0,0-1 0,1 1 0,-1 0 0,1 0 0,-1 0 0,1 0 0,-1 0 0,0 0 0,1 0 0,-1 0 0,1 0 0,-1 0 0,1 0 0,-1 0 0,1 0 0,-1 0 0,0 0 0,1 0 0,-1 0 0,1 0 0,-1 1 0,0-1 0,1 0 0,-1 0 0,1 0 0,-1 1 0,0-1 0,1 0 0,-1 1 0,0-1 0,1 0 0,-1 1 0,0-1 0,0 0 0,1 1 0,-1-1 0,0 0 0,0 1 0,0-1 0,1 1 0,4 8 0,-1 0 0,1 0 0,-1 0 0,-1 1 0,0-1 0,0 1 0,2 17 0,-2-12 0,21 112 0,-14-67 0,2 0 0,25 70 0,-33-118 0,0-1 0,1 0 0,1 0 0,10 15 0,-15-23 0,1-1 0,-1 0 0,1 0 0,-1-1 0,1 1 0,0 0 0,0 0 0,0-1 0,0 1 0,0-1 0,0 0 0,0 0 0,1 0 0,-1 0 0,0 0 0,1 0 0,-1 0 0,1-1 0,-1 1 0,0-1 0,1 0 0,-1 0 0,1 0 0,-1 0 0,1 0 0,-1 0 0,1-1 0,2 0 0,4-2 0,0-1 0,-1 0 0,1-1 0,-1 0 0,0 0 0,-1 0 0,1-1 0,-1 0 0,8-9 0,10-13 0,23-33 0,1-2 0,-42 55 0,1 0 0,0 1 0,0 0 0,0 0 0,1 1 0,0 0 0,0 1 0,1 0 0,18-8 0,-8 8 0,1-1 0,-1 2 0,1 1 0,22-1 0,-32 4 0,1-2 0,-1 1 0,0-1 0,1-1 0,-1 0 0,-1 0 0,15-7 0,-21 7 0,0 1 0,0-1 0,0 0 0,-1 0 0,1 0 0,-1 0 0,1-1 0,-1 1 0,0-1 0,0 0 0,-1 0 0,1 0 0,-1 0 0,0-1 0,0 1 0,0 0 0,-1-1 0,0 0 0,1 1 0,-1-6 0,1 2 0,-1-1 0,0 0 0,0 0 0,-1 0 0,0 0 0,-1 0 0,0 0 0,-2-11 0,1 17 0,1-1 0,0 0 0,-1 1 0,0 0 0,0-1 0,0 1 0,0 0 0,0 0 0,-1 0 0,1 0 0,-1 0 0,0 1 0,0-1 0,0 1 0,0 0 0,0 0 0,-1 0 0,1 0 0,-1 1 0,1-1 0,-1 1 0,-4-1 0,-15-4 0,0 1 0,0 1 0,-1 2 0,1 0 0,-43 3 0,-124 22 0,90-9 0,-22-4 0,-127-8 0,131-3 0,2183 1 0,-1982-1 0,1-5 0,0-3 0,-2-4 0,92-25 0,-152 32 0,-1-1 0,1-1 0,37-19 0,-46 17 0,-11 4 0,-5 5 0,1 0 0,-1 1 0,1-1 0,-1 1 0,1 0 0,0 0 0,-1 0 0,1 0 0,-1 1 0,1-1 0,-3 1 0,-516 96-23,403-73-85,29-6-147,-391 76-173,2-29 455,467-64-27,-11 1 0,45-2 0,629-8-21,521-18-30,-379 11 910,-703 14-859,162-21 0,-252 22 0,0 0 0,1 0 0,-1 0 0,0-1 0,0 1 0,0 0 0,1 0 0,-1-1 0,0 1 0,0 0 0,0-1 0,0 1 0,1-1 0,-1 0 0,0 1 0,2-2 0,-28-3 0,-581-47 0,26 16 0,571 36 0,0 1 0,0-2 0,-1 1 0,1-1 0,-15-3 0,22 3 0,-1 0 0,1 1 0,0-1 0,-1 0 0,1-1 0,0 1 0,0 0 0,0-1 0,0 1 0,0-1 0,0 1 0,1-1 0,-1 0 0,0 0 0,1 0 0,0 0 0,-1 0 0,1 0 0,0 0 0,0-1 0,0 1 0,-1-3 0,1-1 0,-1 0 0,1 1 0,0-1 0,0 0 0,1 0 0,-1 0 0,2 0 0,-1 0 0,0 0 0,1 0 0,0 0 0,1 1 0,-1-1 0,5-10 0,-2 8 0,1 0 0,-1 1 0,2-1 0,-1 1 0,1 0 0,0 1 0,0 0 0,0 0 0,9-6 0,7-3 0,0 1 0,2 1 0,-1 1 0,1 1 0,46-13 0,-8 8 0,1 3 0,0 2 0,1 4 0,0 2 0,90 5 0,-143 0 0,0 0 0,0 1 0,0 1 0,0 0 0,-1 0 0,1 1 0,-1 0 0,1 1 0,-1 0 0,0 1 0,0 0 0,-1 0 0,0 1 0,0 0 0,0 1 0,0 0 0,-1 1 0,9 10 0,9 10 0,2-2 0,0 0 0,2-2 0,0-2 0,2 0 0,0-2 0,1-2 0,1-1 0,1-1 0,1-2 0,36 9 0,-60-19 0,16 3 0,0 2 0,0 1 0,-1 1 0,-1 2 0,36 21 0,-60-32 0,1 0 0,0 0 0,-1 0 0,0 0 0,0 0 0,1 1 0,-1-1 0,0 1 0,-1-1 0,1 1 0,0 0 0,-1 0 0,0 0 0,1-1 0,-1 1 0,0 1 0,-1-1 0,1 0 0,-1 0 0,1 0 0,-1 5 0,0-4 0,-1 1 0,0-1 0,0 0 0,-1 1 0,1-1 0,-1 0 0,0 0 0,0 0 0,0 0 0,-1 0 0,1 0 0,-1 0 0,0-1 0,-6 6 0,-17 13 0,-1-2 0,0-1 0,-2 0 0,0-3 0,-39 17 0,-10 7 0,21-10 0,11-6 0,1 2 0,1 1 0,-42 36 0,82-60 0,1 0 0,-1 0 0,1 0 0,0 1 0,0-1 0,1 1 0,-1 0 0,-3 7 0,5-10 0,1 1 0,0-1 0,0 0 0,0 0 0,-1 1 0,1-1 0,0 0 0,1 0 0,-1 1 0,0-1 0,0 0 0,0 0 0,1 1 0,-1-1 0,1 0 0,-1 0 0,1 0 0,-1 0 0,1 0 0,0 0 0,-1 0 0,1 0 0,0 0 0,0 0 0,0 0 0,0 0 0,0 0 0,0-1 0,0 1 0,0 0 0,0-1 0,0 1 0,0-1 0,0 1 0,1-1 0,-1 1 0,0-1 0,2 0 0,18 6 0,0-1 0,1-1 0,-1-1 0,1 0 0,25-2 0,-29 0 0,847 5-900,-563-9 691,-279 3 201,343-9-9,-350 8 17,0 0 0,29-7 0,-44 8 0,-1 0 0,0 0 0,0 0 0,1 0 0,-1 0 0,0 0 0,0 0 0,1-1 0,-1 1 0,0 0 0,0 0 0,0 0 0,1 0 0,-1 0 0,0 0 0,0 0 0,1-1 0,-1 1 0,0 0 0,0 0 0,0 0 0,0 0 0,1-1 0,-1 1 0,0 0 0,0 0 0,0 0 0,0-1 0,0 1 0,0 0 0,0 0 0,0-1 0,0 1 0,1 0 0,-1 0 0,0-1 0,0 1 0,0 0 0,0 0 0,0 0 0,0-1 0,-1 1 0,-14-9 0,-38-7 0,-97-15 0,88 19 0,-414-65-158,-507-16 0,-502 76 87,1062 56 1023,57-1-383,110-34-569,-135 10 0,38 5 0,150-12 0,167-2 0,0 1 0,0 2 0,1 1 0,0 2 0,-48 22 0,-55 16 0,113-42 0,-12 3 0,0 2 0,-40 18 0,66-25 0,1 1 0,0 0 0,0 0 0,0 1 0,1 0 0,0 1 0,1 0 0,-1 0 0,1 1 0,1 0 0,-10 14 0,6-5 0,-2 0 0,0-1 0,-1 0 0,-1-1 0,-1-1 0,0-1 0,0 0 0,-31 19 0,-1-5 0,-2-2 0,-56 20 0,-14 0 0,-1-5 0,-3-5 0,-1-6 0,-1-6 0,-218 15 0,339-39 0,-41 3 0,1-2 0,-73-8 0,113 6 0,1-1 0,0 1 0,-1-1 0,1 0 0,0 0 0,0 0 0,1 0 0,-1-1 0,0 1 0,1-1 0,-1 0 0,1 0 0,0 0 0,0-1 0,0 1 0,1-1 0,-1 0 0,-3-7 0,-3-6 0,2-1 0,-12-36 0,17 49 0,-8-34 0,1-1 0,3 1 0,0-2 0,3 1 0,1-1 0,5-50 0,-2 82 0,0 0 0,1 0 0,0 0 0,1 0 0,0 1 0,0-1 0,1 1 0,0 0 0,0 0 0,1 0 0,0 0 0,1 1 0,-1 0 0,1 0 0,1 0 0,-1 1 0,1 0 0,0 0 0,1 1 0,-1 0 0,1 0 0,15-6 0,8-3 0,1 2 0,0 2 0,1 0 0,61-8 0,52-2 0,157-1 0,155 19 0,-314 3 0,356 28 0,-3 31 0,-390-45 0,-96-14 0,281 44 0,-239-31 0,-52-13 0,0-1 0,1 0 0,-1 1 0,0-1 0,0 1 0,1 0 0,-1-1 0,0 1 0,0 0 0,0 0 0,0-1 0,0 1 0,0 0 0,1 2 0,-2-2 0,0-1 0,0 0 0,0 1 0,0-1 0,0 1 0,0-1 0,0 0 0,0 1 0,0-1 0,0 0 0,-1 1 0,1-1 0,0 0 0,0 1 0,0-1 0,0 0 0,-1 1 0,1-1 0,0 0 0,0 0 0,-1 1 0,1-1 0,0 0 0,-1 0 0,1 1 0,0-1 0,-1 0 0,1 0 0,0 0 0,-1 0 0,0 1 0,-39 9 0,-16-4 0,0-3 0,-111-7 0,73-7 0,-94-23 0,-545-112 0,717 144 0,-4-1 0,-38-11 0,54 13 0,0 0 0,1-1 0,-1 1 0,1-1 0,-1 0 0,1 0 0,0 0 0,-1 0 0,1 0 0,0-1 0,1 1 0,-1-1 0,0 0 0,1 0 0,-1 0 0,-2-5 0,5 6 0,-1 1 0,1-1 0,-1 0 0,1 0 0,0 0 0,-1 0 0,1 0 0,0 0 0,0 0 0,1 0 0,-1 0 0,0 0 0,1 1 0,-1-1 0,1 0 0,-1 0 0,1 0 0,0 1 0,0-1 0,0 0 0,0 0 0,0 1 0,0-1 0,0 1 0,1-1 0,-1 1 0,3-2 0,2-2 0,0 0 0,0 0 0,1 0 0,0 1 0,13-6 0,14-3 0,0 2 0,1 2 0,1 1 0,0 1 0,49-1 0,-46 3 0,476-30-454,4 29-160,-402 5 569,499 3 19,-847-1 26,-10-1 0,-74 1-164,-235 0-233,-702-4-328,905-11 725,342 14 0,-1-1 0,1 1 0,-1-1 0,1-1 0,0 1 0,-7-3 0,11-1 0,8 0 0,9 0 0,-1 1 0,27-4 0,485-42 1709,-230 27-993,-99-4-716,-150 11 0,-39 8 0,-14 1 0,-21 0 0,-39 0 0,-123 3 0,136 4 0,24 1 0,26-1 0,3 0 0,18-1 0,1780-77-955,-1719 75 955,-73 1 0,-22-2 0,-568-42-44,501 42-26,-956-17 421,1015 22-355,58 0 128,672-1 474,-2667-2-2041,1027 4 954,2384-2 489,-1426 0 11,175 7 956,-167 1-249,-33-7-714,1-1 0,-1 0 0,0 0 0,0 0 0,0 0 0,0 0 0,1 0 0,-1 0 0,0 0 0,0 1 0,0-1 0,0 0 0,0 0 0,0 0 0,0 0-1,0 0 1,1 1 0,-1-1 0,0 0 0,0 0 0,0 0 0,0 0 0,0 1 0,0-1 0,0 0 0,0 0 0,0 0 0,0 1 0,0-1 0,0 0 0,0 0-1,0 0 1,0 0 0,0 1 0,0-1 0,0 0 0,-1 0 0,1 0 0,0 0 0,0 1 0,0-1 0,0 0 0,0 0 0,0 0 0,-17 9 54,-16 0-58,0-1 0,0-2 0,-38 2 0,36-4 0,-1226 83-554,-6-77 1,1241-10 553,-258 5 0,235 2 0,48-7 0,1 0 0,0 0 0,0 0 0,0 0 0,0 0 0,0 0 0,-1 0 0,1 0 0,0 1 0,0-1 0,0 0 0,0 0 0,0 0 0,0 0 0,-1 0 0,1 0 0,0 0 0,0 0 0,0 0 0,0 0 0,0 1 0,0-1 0,0 0 0,0 0 0,0 0 0,-1 0 0,1 0 0,0 1 0,0-1 0,0 0 0,0 0 0,0 0 0,0 0 0,0 0 0,0 1 0,0-1 0,0 0 0,0 0 0,0 0 0,0 0 0,0 0 0,0 1 0,0-1 0,0 0 0,1 0 0,-1 0 0,0 0 0,0 0 0,0 1 0,0-1 0,0 0 0,0 0 0,0 0 0,0 0 0,0 0 0,1 0 0,-1 0 0,0 0 0,0 1 0,0-1 0,0 0 0,0 0 0,0 0 0,1 0 0,27 10 0,241 35-1,-231-40 2,238 30-165,74 8-656,1020 59-1770,-2-79 2359,-1232-24 231,-104 0 2,-29 0-5,-7 1 4,-48-2 163,-1051-2 2734,482 5-1791,1278-1-364,-857 0-743,-19 0 0,-2916 0-1751,3037 0 1973,-43 2 543,-242-29-1,363 24-764,1-1 0,0-1 0,0 0 0,0-2 0,1 0 0,-1-1 0,2-1 0,-21-13 0,23 12 0,-2 1 0,1 1 0,-1 0 0,0 1 0,-1 1 0,0 1 0,0 0 0,0 1 0,0 1 0,-1 1 0,1 0 0,-24 2 0,-43 2 0,47-1 0,1-1 0,-68-8 0,105 7 0,-38-8 0,36 9 0,0-1 0,0 1 0,1-1 0,-1 0 0,0 0 0,1 0 0,-1 0 0,1 0 0,-1 0 0,1 0 0,-1 0 0,1-1 0,0 1 0,0 0 0,-1-1 0,0-2 0,2 3 0,-1 0 0,1 1 0,0-1 0,0 0 0,0 0 0,0 0 0,0 1 0,0-1 0,1 0 0,-1 0 0,0 1 0,0-1 0,0 0 0,1 1 0,-1-1 0,0 0 0,1 1 0,-1-1 0,1 0 0,-1 1 0,1-1 0,-1 0 0,1 1 0,-1-1 0,1 1 0,-1-1 0,1 1 0,0 0 0,-1-1 0,2 0 0,25-11 0,-27 12 0,30-11 0,1 3 0,0 0 0,0 2 0,49-4 0,135 4 0,-168 6 0,75 1 0,-29 1 0,160-18 0,109-12 0,1 28 0,-184 3 0,513-3 0,-674 0 0,1 1 0,-1 1 0,1 1 0,-1 0 0,0 1 0,0 1 0,-1 1 0,1 0 0,-1 2 0,0 0 0,27 18 0,-32-20 0,0 1 0,1-2 0,-1 1 0,1-2 0,0 0 0,0 0 0,19 2 0,7-2 0,43 0 0,-56-3 0,-313-24 0,95 4 0,-890-25 29,-19 45-63,434 3-93,-251-5-536,1091 1 663,35 0 0,82 0-164,86 0-598,85 0 4,422-1-754,1104 5-1835,-1513 8 2364,-87 5 0,-94-1 72,-288-16 894,335 31 509,-253-16 1057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6T19:10:29.441"/>
    </inkml:context>
    <inkml:brush xml:id="br0">
      <inkml:brushProperty name="width" value="0.35" units="cm"/>
      <inkml:brushProperty name="height" value="0.35" units="cm"/>
      <inkml:brushProperty name="color" value="#FFFFFF"/>
    </inkml:brush>
  </inkml:definitions>
  <inkml:trace contextRef="#ctx0" brushRef="#br0">7607 399 24575,'1'4'0,"0"0"0,0 0 0,1 0 0,-1 1 0,1-2 0,0 1 0,1 0 0,-1 0 0,1-1 0,-1 1 0,1-1 0,0 0 0,0 1 0,1-2 0,4 5 0,21 23 0,-24-20 0,0 0 0,-1-1 0,1 2 0,-2-1 0,1 0 0,2 22 0,-3-18 0,1 0 0,9 25 0,-13-38 0,0 0 0,1-1 0,-1 1 0,0 0 0,1-1 0,-1 1 0,1 0 0,-1-1 0,1 1 0,-1-1 0,1 1 0,0 0 0,-1-1 0,1 1 0,0-1 0,-1 0 0,1 1 0,0-1 0,-1 0 0,1 1 0,0-1 0,0 0 0,-1 0 0,1 0 0,0 1 0,0-1 0,0 0 0,-1 0 0,1 0 0,0 0 0,0-1 0,0 1 0,-1 0 0,2 0 0,29-16 0,-28 14 0,146-94 0,80-47 0,46-6 0,-200 114 0,135-45 0,-165 65 0,-38 11 0,-13 2 0,-22 5 0,-427 100 0,367-81 0,-8 0 0,34-9 0,-63 23 0,122-36 0,1 1 0,-1 0 0,0 0 0,1 1 0,-1-1 0,1 0 0,-1 1 0,1 0 0,-3 2 0,5-4 0,0 0 0,0 0 0,0 1 0,-1-1 0,1 0 0,0 0 0,0 1 0,0-1 0,0 0 0,0 1 0,0-1 0,0 0 0,0 1 0,0-1 0,0 0 0,0 0 0,0 1 0,0-1 0,0 0 0,0 1 0,0-1 0,0 0 0,0 1 0,0-1 0,0 0 0,1 0 0,-1 1 0,0-1 0,0 0 0,0 0 0,0 1 0,1-1 0,-1 0 0,0 0 0,0 0 0,1 1 0,-1-1 0,0 0 0,0 0 0,1 0 0,-1 0 0,0 1 0,1-1 0,5 2 0,1 0 0,-1 0 0,1 0 0,-1-1 0,1 0 0,7 0 0,495 7 0,-338-11 0,-2 0 0,241 5 0,-397-1 0,0 1 0,0 0 0,16 5 0,-24-6 0,-1 0 0,0 1 0,0-1 0,0 1 0,0 1 0,0-1 0,0 0 0,-1 1 0,1 0 0,-1 0 0,1 0 0,4 5 0,-8-7 0,1 0 0,0 0 0,-1 0 0,1 0 0,-1 0 0,1 0 0,-1 0 0,0 0 0,1 0 0,-1 0 0,0 0 0,0 0 0,0 0 0,1 1 0,-1-1 0,0 0 0,-1 0 0,1 0 0,0 0 0,0 0 0,0 0 0,-1 0 0,1 1 0,-2 0 0,1 1 0,0-1 0,0-1 0,-1 1 0,0 0 0,1 0 0,-1-1 0,0 1 0,0 0 0,-2 1 0,-7 3 0,1 0 0,-1-1 0,-16 5 0,25-9 0,-41 14 0,0-3 0,-80 12 0,-93-2 0,134-15 0,301-16 0,476-87 0,-665 88 0,-1-1 0,0-1 0,39-20 0,8-3 0,-67 30 0,0 0 0,0-1 0,-1 0 0,1-1 0,-1 0 0,0 0 0,0-1 0,-1 0 0,12-11 0,-19 16 0,1 0 0,0 1 0,-1-1 0,1 0 0,-1 0 0,1 0 0,-1 0 0,1 0 0,-1 0 0,0 0 0,1 0 0,-1 0 0,0 1 0,0-1 0,0 0 0,1 0 0,-1-1 0,0 1 0,0 0 0,-1 0 0,1 0 0,0 1 0,0-1 0,0 0 0,-1 0 0,1 0 0,-1 0 0,1 0 0,-1-1 0,-1-1 0,-1 1 0,1 0 0,0 0 0,-1 0 0,1 0 0,-1 0 0,0 1 0,1-1 0,-6-1 0,-19-6 0,0 1 0,0 1 0,0 2 0,-1 1 0,-37-1 0,50 3 0,-1049-19-688,1001 22 688,-25 0 0,1 3 0,-139 24 0,221-27 0,-52 14 0,54-14 0,1 0 0,-1 0 0,0 0 0,1 1 0,-1-1 0,0 1 0,1-1 0,0 1 0,-1 0 0,1 0 0,0 0 0,0 0 0,0 0 0,-3 5 0,5-6 0,-1 0 0,1 0 0,0 0 0,0 0 0,-1 0 0,1 0 0,0 0 0,0 0 0,0 0 0,0 0 0,1 0 0,-1 0 0,0 0 0,0 0 0,1 0 0,-1 0 0,0 0 0,1 0 0,-1 0 0,1 0 0,-1 0 0,1 0 0,0-1 0,-1 1 0,1 0 0,0 0 0,-1-1 0,1 1 0,0-1 0,0 1 0,1 0 0,33 18 0,1-6 67,2-1 1,-1-1-1,1-3 1,60 7-1,161 0 284,-252-15-351,985 3-338,-529-6 95,-250 2 116,288 3 138,-500-2-11,27 0 41,0 1-1,-1 2 1,1 0 0,44 13 0,-67-14-28,1-1 0,-1 1 0,0 0 0,1 1 0,-1-1 0,0 1 0,-1 0 0,1 1 0,0-1 0,-1 1 0,0 0 0,0 0 0,0 0 0,0 0 0,-1 1 0,1-1 0,-1 1 0,0 0 0,-1 0 0,1 0 0,-1 1 0,0-1 0,0 0 0,-1 1 0,0 0 0,0-1 0,0 1 0,0 11 0,-1 2 23,0-1 1,-2 1-1,-6 33 0,7-46-37,-1 0-1,0 0 0,0 0 0,0 0 0,-1-1 0,0 1 1,0-1-1,0 0 0,-1 0 0,0 0 0,1-1 1,-2 1-1,1-1 0,-1 0 0,-8 7 0,-1-4 2,1 0 0,-2-1 0,1 0 0,-1-2 0,1 1 0,-1-2 0,-28 4 0,-115 1 0,125-8 0,-543-3 0,256-1 0,293 4 0,10 1 0,0-1 0,1-1 0,-1 0 0,-30-7 0,45 7 0,0 1 0,1 0 0,0-1 0,-1 1 0,1-1 0,-1 1 0,1-1 0,-1 0 0,1 1 0,0-1 0,0 0 0,-1 0 0,1 0 0,0 0 0,0 0 0,0 0 0,0 0 0,0-1 0,0 1 0,0 0 0,0 0 0,1-1 0,-1 1 0,1-1 0,-1 1 0,1-1 0,-1 1 0,1-1 0,0 1 0,-1-1 0,1 1 0,0-1 0,0 1 0,0-1 0,0 1 0,1-1 0,-1 1 0,0-1 0,1 1 0,-1-1 0,0 1 0,1-1 0,0 1 0,-1 0 0,1-1 0,0 1 0,0 0 0,0 0 0,0-1 0,2-1 0,3-4 0,0 0 0,1 0 0,-1 1 0,2-1 0,-1 1 0,17-9 0,59-28 0,-14 15 0,1 4 0,1 2 0,1 4 0,113-15 0,300 1 0,-440 31 0,38-1 0,110 11 0,-190-9 0,0 1 0,1-1 0,-1 1 0,0 0 0,0 0 0,1 0 0,-1 0 0,0 1 0,0-1 0,0 1 0,-1 0 0,1 0 0,0 0 0,-1 0 0,5 4 0,-6-4 0,-1-1 0,1 0 0,0 1 0,-1-1 0,1 1 0,-1-1 0,0 1 0,0-1 0,1 1 0,-1-1 0,0 1 0,0-1 0,0 1 0,0-1 0,-1 1 0,1-1 0,0 1 0,-1-1 0,1 1 0,-1-1 0,1 1 0,-1-1 0,0 0 0,0 1 0,1-1 0,-1 0 0,0 1 0,0-1 0,0 0 0,0 0 0,-1 0 0,1 0 0,0 0 0,0 0 0,-2 0 0,-11 10 0,1-2 0,-2 0 0,1-1 0,-1 0 0,0-1 0,-1 0 0,-19 4 0,-125 26 0,129-31 0,-186 30-309,-275 10 0,-224-30-428,614-16 720,-1000 0 17,996 1 0,1 5 0,-1 4 0,-118 28 0,-546 97 1208,-648-85-2608,1382-51 1400,57-1 0,208-3 434,213-10 696,760-112-1859,-1177 124 729,9 0 0,1-2 0,55-16 0,-77 13 0,-19 2 0,-29 0 0,32 5 0,-392-30-53,-4 24-55,260 5 70,-130 2-8,-269-10 52,455 2-6,56 1 0,29 3 0,15 1 0,316-26 711,-156 17-454,893-39-651,0 53-1,-1552-19 1264,-16-1-1455,338 17 487,-207-11 96,366 12 3,-80-12 0,75 11 0,-1 0 0,1-1 0,0 0 0,0-1 0,0 1 0,0-1 0,0 0 0,-10-8 0,15 11 0,0-1 0,1 0 0,-1 1 0,0-1 0,0 0 0,0 0 0,0 0 0,1 0 0,-1 0 0,0 0 0,1 0 0,-1 0 0,1 0 0,-1 0 0,1 0 0,0 0 0,-1 0 0,1-1 0,0 1 0,0 0 0,0 0 0,0 0 0,0 0 0,0-1 0,0 1 0,0 0 0,0 0 0,1 0 0,-1 0 0,0-1 0,2 0 0,-1-2 0,2 1 0,-1 0 0,0 0 0,0 1 0,1-1 0,0 0 0,0 1 0,-1 0 0,6-3 0,11-7 12,1 1 0,0 0-1,0 2 1,36-11 0,94-19 370,-131 35-316,686-116 61,4 61-153,-665 56 26,-92 4 0,-9 0 0,-484 1-302,-318 7-307,520 15 609,324-22 0,-1 0 0,-25 9 0,33-4 0,18-1 0,16 0 0,1-2 0,-1-1 0,1-1 0,30-1 0,-6 0 0,1303 5-60,-876-9 66,-441 2-6,-75 1 0,-3385 1-4418,5921-1 8512,-2567 0-4094,-940 10 20,0 65-24,949-68 1,0 3 0,1 2 0,0 2 0,-82 33 0,59-13 325,-2-3 0,-1-4 0,-167 31 0,-425 7-683,5-54 0,598-11 361,68-1 0,9 1 0,35-1 0,1303-2 20,-809 4-16,-465 0-4,-26 0 0,0-1 0,0-2 0,-1-1 0,43-10 0,-73 8 0,-18 0 0,-25-1 0,-438-6 596,325 13-640,-387 1-728,-409-4 814,903 2-42,5 0 0,-1-1 0,1-2 0,-35-7 0,60 6 0,16 0 0,18 0 0,0 0 0,1 2 0,28 1 0,-12 0 0,1136-5 282,-801 8-312,-347-2 30,-24 0 0,-24 1 0,7 0 0,-292 29 4,100-6-126,-1139 44-470,1301-67 592,-13 0 0,-105-10 0,152 8 0,-1 0 0,1-1 0,0 0 0,0 0 0,0-1 0,-8-3 0,14 5 0,0 1 0,1-1 0,-1 1 0,0-1 0,0 0 0,0 1 0,1-1 0,-1 0 0,0 0 0,1 1 0,-1-1 0,1 0 0,-1 0 0,1 0 0,-1 0 0,1 0 0,-1 0 0,1 0 0,-1-1 0,2 0 0,-1 1 0,0-1 0,0 1 0,1 0 0,-1-1 0,1 1 0,-1 0 0,1 0 0,-1-1 0,1 1 0,0 0 0,0 0 0,0 0 0,-1 0 0,1 0 0,0 0 0,0 0 0,2-2 0,15-10 205,0 0-1,1 2 0,0 0 1,1 1-1,41-15 0,-26 10-154,146-55-21,355-90 0,-491 149-29,-40 8 0,-11 2 0,-16-1 0,-144 8 0,144-5 0,37 1 0,150-1 0,1968-25-3800,-1814 17 3412,94-1 332,-309 6 220,-459 1 2893,169 3-2034,-1058-1-1023,2165-1 0,-830 1 0,-67 2 0,-24-3 0,0 0 0,1 0 0,-1 0 0,0 0 0,0 0 0,0 1 0,0-1 0,0 0 0,0 0 0,0 0 0,0 0 0,0 0 0,0 1 0,0-1 0,0 0 0,0 0 0,0 0 0,0 0 0,0 0 0,0 0 0,0 1 0,0-1 0,-1 0 0,1 0 0,0 0 0,0 0 0,0 0 0,0 0 0,0 1 0,0-1 0,0 0 0,0 0 0,0 0 0,0 0 0,-1 0 0,1 0 0,0 0 0,0 0 0,0 0 0,0 0 0,0 0 0,0 0 0,-1 0 0,1 1 0,0-1 0,0 0 0,0 0 0,0 0 0,0 0 0,-1 0 0,1 0 0,0 0 0,0 0 0,0-1 0,0 1 0,0 0 0,0 0 0,-1 0 0,1 0 0,0 0 0,0 0 0,0 0 0,0 0 0,0 0 0,-51 7 0,-501 12-19,402-18-126,-250 2-674,-1458-2-3045,674-1 2936,2821 0 5462,-2982 0-3293,1316 0-1241,0 0 0,0 3 0,0 0 0,-55 15 0,-2 8 0,-2-4 0,-95 12 0,-207-12 0,-3-26 0,77 0 0,272 5 0,-53-1 0,90-1 0,-1 1 0,1-1 0,-1-1 0,1 1 0,0-1 0,0-1 0,0 1 0,0-1 0,-12-8 0,18 10 0,-1 0 0,1 0 0,-1 0 0,1 0 0,0-1 0,0 1 0,-1 0 0,1-1 0,0 1 0,0-1 0,0 0 0,1 1 0,-1-1 0,0 0 0,1 1 0,-1-1 0,1 0 0,-1 0 0,1 1 0,0-1 0,0 0 0,0 0 0,0 0 0,0 0 0,0 1 0,0-1 0,0 0 0,1 0 0,-1 0 0,1 1 0,0-1 0,-1 0 0,1 1 0,0-1 0,0 1 0,1-3 0,3-2 0,-1-1 0,2 1 0,-1 0 0,1 0 0,-1 0 0,2 1 0,6-6 0,8-2 0,1 0 0,0 2 0,1 0 0,0 2 0,0 0 0,1 2 0,0 0 0,0 2 0,29-3 0,34 0 0,107 3 0,-178 5 0,49 1 0,-15 1 0,74-9 0,-107 5 0,-1-1 0,1-1 0,-1 0 0,0-1 0,0-1 0,0 0 0,-1-2 0,20-11 0,-14 5 0,-3 1 0,0 2 0,0 0 0,1 1 0,1 1 0,28-9 0,18 3 0,0 2 0,1 4 0,0 2 0,100 4 0,-158 2 0,0 2 0,0-1 0,0 1 0,0 1 0,-1-1 0,1 2 0,0-1 0,11 6 0,-15-6 0,-1 1 0,0-1 0,0 1 0,-1 0 0,1 0 0,-1 1 0,1-1 0,-1 1 0,0-1 0,0 1 0,0 0 0,-1 0 0,0 0 0,1 1 0,-2-1 0,1 1 0,2 5 0,-1-1 0,-1 1 0,0-1 0,0 0 0,-1 1 0,0-1 0,0 1 0,-1-1 0,-1 1 0,1-1 0,-2 1 0,1-1 0,-1 0 0,-1 1 0,1-1 0,-2 0 0,1 0 0,-1-1 0,0 1 0,-1-1 0,0 0 0,-1 0 0,1 0 0,-1-1 0,-1 0 0,-10 9 0,-101 72 0,91-71 0,1 1 0,1 2 0,1 0 0,0 1 0,-38 46 0,23-19 0,28-36 0,0 0 0,1 1 0,0 0 0,1 1 0,1 0 0,0 0 0,1 1 0,-6 17 0,12-30 0,0-1 0,1 1 0,-1-1 0,1 1 0,0 0 0,0 0 0,-1-1 0,1 1 0,0 0 0,0-1 0,1 1 0,-1 0 0,0-1 0,0 1 0,1 0 0,-1-1 0,1 1 0,0-1 0,-1 1 0,1-1 0,0 1 0,0-1 0,2 3 0,-2-3 0,1 0 0,0 0 0,0 0 0,0 0 0,0-1 0,0 1 0,0 0 0,0-1 0,0 0 0,0 1 0,0-1 0,0 0 0,0 0 0,1 0 0,-1-1 0,3 1 0,11-4 0,1 0 0,-1-1 0,28-13 0,-31 13 0,85-31 0,3 4 0,0 5 0,138-19 0,-56 24 0,188 3 0,-48-10 0,-166 20 0,-28 3 0,883-26 0,-955 35 0,-1 3 0,67 15 0,-29-4 0,-51-11 0,-2 0 0,0 1 0,0 2 0,47 16 0,-84-23 0,0 0 0,0-1 0,0 1 0,0 0 0,0 1 0,-1-1 0,1 1 0,-1 0 0,1-1 0,-1 2 0,0-1 0,0 0 0,3 5 0,-6-7 0,1 0 0,-1 0 0,1 0 0,-1 0 0,0 0 0,0 1 0,1-1 0,-1 0 0,0 0 0,0 0 0,0 0 0,0 0 0,0 0 0,-1 0 0,1 1 0,0-1 0,0 0 0,-1 0 0,1 0 0,-1 2 0,-1-1 0,0 0 0,0 1 0,0-1 0,0 0 0,0 0 0,0 0 0,0-1 0,0 1 0,-1 0 0,1-1 0,-5 2 0,-12 6 0,0-1 0,-1-1 0,0 0 0,-29 4 0,-88 8 0,103-15 0,-505 38 0,376-32 0,-266 3 0,402-12 0,-1 1 0,1 1 0,0 2 0,-44 13 0,-105 45 0,107-37 0,-158 49 0,95-34 0,85-23 0,47-18 0,0 0 0,-1 0 0,1 0 0,0 1 0,0-1 0,-1 0 0,1 0 0,0 0 0,-1 0 0,1 0 0,0 0 0,0 0 0,-1 0 0,1 1 0,0-1 0,0 0 0,-1 0 0,1 0 0,0 1 0,0-1 0,0 0 0,-1 0 0,1 1 0,0-1 0,0 0 0,0 0 0,0 1 0,0-1 0,0 0 0,0 0 0,-1 1 0,1-1 0,0 0 0,0 1 0,0-1 0,0 0 0,0 0 0,0 1 0,0-1 0,0 0 0,0 1 0,1-1 0,-1 0 0,0 0 0,0 1 0,0-1 0,0 0 0,0 0 0,0 1 0,1-1 0,-1 0 0,0 0 0,0 1 0,0-1 0,0 0 0,1 0 0,-1 0 0,0 1 0,0-1 0,1 0 0,-1 0 0,0 0 0,0 0 0,1 0 0,-1 0 0,0 1 0,1-1 0,13 3 0,0 1 0,0-2 0,0 0 0,1-1 0,-1 0 0,22-2 0,-15 0 0,388-14 0,-139 1 0,267 1 0,254-10 0,-569 13 0,179-12 0,240-2-1365,-563 25-5461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93E14-C2FE-4AD1-B55C-F3BBD19777E2}" type="datetimeFigureOut">
              <a:rPr lang="en-IN" smtClean="0"/>
              <a:t>04-06-2024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8CA93-FC83-456D-A3B7-E515D7534312}" type="slidenum">
              <a:rPr lang="en-IN" smtClean="0"/>
              <a:t>‹#›</a:t>
            </a:fld>
            <a:endParaRPr lang="en-IN"/>
          </a:p>
        </p:txBody>
      </p:sp>
    </p:spTree>
    <p:extLst>
      <p:ext uri="{BB962C8B-B14F-4D97-AF65-F5344CB8AC3E}">
        <p14:creationId xmlns:p14="http://schemas.microsoft.com/office/powerpoint/2010/main" val="4048018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1.png"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6.emf" /><Relationship Id="rId1" Type="http://schemas.openxmlformats.org/officeDocument/2006/relationships/slideLayout" Target="../slideLayouts/slideLayout1.xml" /><Relationship Id="rId4" Type="http://schemas.openxmlformats.org/officeDocument/2006/relationships/image" Target="../media/image17.png" /></Relationships>
</file>

<file path=ppt/slides/_rels/slide11.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customXml" Target="../ink/ink1.xml" /><Relationship Id="rId7" Type="http://schemas.openxmlformats.org/officeDocument/2006/relationships/image" Target="../media/image2.png" /><Relationship Id="rId2" Type="http://schemas.openxmlformats.org/officeDocument/2006/relationships/image" Target="../media/image18.png" /><Relationship Id="rId1" Type="http://schemas.openxmlformats.org/officeDocument/2006/relationships/slideLayout" Target="../slideLayouts/slideLayout2.xml" /><Relationship Id="rId6" Type="http://schemas.openxmlformats.org/officeDocument/2006/relationships/image" Target="../media/image22.png" /><Relationship Id="rId5" Type="http://schemas.openxmlformats.org/officeDocument/2006/relationships/customXml" Target="../ink/ink2.xml" /><Relationship Id="rId4" Type="http://schemas.openxmlformats.org/officeDocument/2006/relationships/image" Target="../media/image21.png" /><Relationship Id="rId9" Type="http://schemas.openxmlformats.org/officeDocument/2006/relationships/image" Target="../media/image20.png" /></Relationships>
</file>

<file path=ppt/slides/_rels/slide12.xml.rels><?xml version="1.0" encoding="UTF-8" standalone="yes"?>
<Relationships xmlns="http://schemas.openxmlformats.org/package/2006/relationships"><Relationship Id="rId3" Type="http://schemas.openxmlformats.org/officeDocument/2006/relationships/customXml" Target="../ink/ink3.xml" /><Relationship Id="rId2" Type="http://schemas.openxmlformats.org/officeDocument/2006/relationships/image" Target="../media/image23.png" /><Relationship Id="rId1" Type="http://schemas.openxmlformats.org/officeDocument/2006/relationships/slideLayout" Target="../slideLayouts/slideLayout1.xml" /><Relationship Id="rId5" Type="http://schemas.openxmlformats.org/officeDocument/2006/relationships/image" Target="../media/image2.png" /><Relationship Id="rId4" Type="http://schemas.openxmlformats.org/officeDocument/2006/relationships/image" Target="../media/image26.png" /></Relationships>
</file>

<file path=ppt/slides/_rels/slide13.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25.jp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26.jp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28.jp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0.jpe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4.jpeg" /><Relationship Id="rId1" Type="http://schemas.openxmlformats.org/officeDocument/2006/relationships/slideLayout" Target="../slideLayouts/slideLayout7.xml" /><Relationship Id="rId4" Type="http://schemas.openxmlformats.org/officeDocument/2006/relationships/image" Target="../media/image2.png" /></Relationships>
</file>

<file path=ppt/slides/_rels/slide5.xml.rels><?xml version="1.0" encoding="UTF-8" standalone="yes"?>
<Relationships xmlns="http://schemas.openxmlformats.org/package/2006/relationships"><Relationship Id="rId8" Type="http://schemas.openxmlformats.org/officeDocument/2006/relationships/image" Target="../media/image2.png" /><Relationship Id="rId3" Type="http://schemas.openxmlformats.org/officeDocument/2006/relationships/image" Target="../media/image7.svg" /><Relationship Id="rId7" Type="http://schemas.openxmlformats.org/officeDocument/2006/relationships/image" Target="../media/image11.svg" /><Relationship Id="rId2" Type="http://schemas.openxmlformats.org/officeDocument/2006/relationships/image" Target="../media/image6.png" /><Relationship Id="rId1" Type="http://schemas.openxmlformats.org/officeDocument/2006/relationships/slideLayout" Target="../slideLayouts/slideLayout7.xml" /><Relationship Id="rId6" Type="http://schemas.openxmlformats.org/officeDocument/2006/relationships/image" Target="../media/image10.png" /><Relationship Id="rId5" Type="http://schemas.openxmlformats.org/officeDocument/2006/relationships/image" Target="../media/image9.svg" /><Relationship Id="rId4" Type="http://schemas.openxmlformats.org/officeDocument/2006/relationships/image" Target="../media/image8.png" /></Relationships>
</file>

<file path=ppt/slides/_rels/slide6.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4.png" /><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5.emf"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188BB05B-E380-6753-CCC1-A8B3742CD37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t="-9333" b="-9333"/>
            </a:stretch>
          </a:blipFill>
        </p:spPr>
        <p:txBody>
          <a:bodyPr/>
          <a:lstStyle/>
          <a:p>
            <a:endParaRPr lang="en-IN"/>
          </a:p>
        </p:txBody>
      </p:sp>
      <p:sp>
        <p:nvSpPr>
          <p:cNvPr id="2" name="Title 1">
            <a:extLst>
              <a:ext uri="{FF2B5EF4-FFF2-40B4-BE49-F238E27FC236}">
                <a16:creationId xmlns:a16="http://schemas.microsoft.com/office/drawing/2014/main" id="{DCCC1B57-4628-BAC1-0609-A51BB0455F51}"/>
              </a:ext>
            </a:extLst>
          </p:cNvPr>
          <p:cNvSpPr>
            <a:spLocks noGrp="1"/>
          </p:cNvSpPr>
          <p:nvPr>
            <p:ph type="ctrTitle"/>
          </p:nvPr>
        </p:nvSpPr>
        <p:spPr>
          <a:xfrm>
            <a:off x="2469482" y="2302067"/>
            <a:ext cx="12893039" cy="3732386"/>
          </a:xfrm>
        </p:spPr>
        <p:txBody>
          <a:bodyPr>
            <a:normAutofit/>
          </a:bodyPr>
          <a:lstStyle/>
          <a:p>
            <a:pPr algn="ctr"/>
            <a:r>
              <a:rPr lang="en-US" sz="7200" b="1" dirty="0">
                <a:solidFill>
                  <a:srgbClr val="002060"/>
                </a:solidFill>
                <a:latin typeface="Times New Roman" panose="02020603050405020304" pitchFamily="18" charset="0"/>
                <a:cs typeface="Times New Roman" panose="02020603050405020304" pitchFamily="18" charset="0"/>
              </a:rPr>
              <a:t>Smart Agriculture System</a:t>
            </a:r>
            <a:br>
              <a:rPr lang="en-US" sz="7200" b="1" dirty="0">
                <a:solidFill>
                  <a:srgbClr val="002060"/>
                </a:solidFill>
                <a:latin typeface="Times New Roman" panose="02020603050405020304" pitchFamily="18" charset="0"/>
                <a:cs typeface="Times New Roman" panose="02020603050405020304" pitchFamily="18" charset="0"/>
              </a:rPr>
            </a:br>
            <a:r>
              <a:rPr lang="en-US" sz="7200" b="1" dirty="0">
                <a:solidFill>
                  <a:srgbClr val="002060"/>
                </a:solidFill>
                <a:latin typeface="Times New Roman" panose="02020603050405020304" pitchFamily="18" charset="0"/>
                <a:cs typeface="Times New Roman" panose="02020603050405020304" pitchFamily="18" charset="0"/>
              </a:rPr>
              <a:t>Using IoT &amp; Blockchain</a:t>
            </a:r>
            <a:endParaRPr lang="en-IN" sz="7200" b="1" dirty="0">
              <a:solidFill>
                <a:srgbClr val="002060"/>
              </a:solidFill>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052383DD-B07F-0683-8701-7E28D833BE9E}"/>
              </a:ext>
            </a:extLst>
          </p:cNvPr>
          <p:cNvSpPr>
            <a:spLocks noGrp="1"/>
          </p:cNvSpPr>
          <p:nvPr>
            <p:ph type="subTitle" idx="1"/>
          </p:nvPr>
        </p:nvSpPr>
        <p:spPr>
          <a:xfrm>
            <a:off x="2225112" y="6034453"/>
            <a:ext cx="13373099" cy="805833"/>
          </a:xfrm>
        </p:spPr>
        <p:txBody>
          <a:bodyPr>
            <a:noAutofit/>
          </a:bodyPr>
          <a:lstStyle/>
          <a:p>
            <a:pPr algn="ctr"/>
            <a:r>
              <a:rPr lang="en-IN" sz="3600" dirty="0">
                <a:solidFill>
                  <a:schemeClr val="tx1"/>
                </a:solidFill>
                <a:latin typeface="Times New Roman" panose="02020603050405020304" pitchFamily="18" charset="0"/>
                <a:cs typeface="Times New Roman" panose="02020603050405020304" pitchFamily="18" charset="0"/>
              </a:rPr>
              <a:t>Project Presentation (KIT-753)</a:t>
            </a:r>
          </a:p>
        </p:txBody>
      </p:sp>
      <p:sp>
        <p:nvSpPr>
          <p:cNvPr id="7" name="Subtitle 2">
            <a:extLst>
              <a:ext uri="{FF2B5EF4-FFF2-40B4-BE49-F238E27FC236}">
                <a16:creationId xmlns:a16="http://schemas.microsoft.com/office/drawing/2014/main" id="{537285E4-BAED-AF8C-86FF-B4712D80D8EE}"/>
              </a:ext>
            </a:extLst>
          </p:cNvPr>
          <p:cNvSpPr txBox="1">
            <a:spLocks/>
          </p:cNvSpPr>
          <p:nvPr/>
        </p:nvSpPr>
        <p:spPr>
          <a:xfrm>
            <a:off x="10134601" y="7265999"/>
            <a:ext cx="6930462" cy="2473864"/>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700" b="1" dirty="0">
                <a:latin typeface="Times New Roman" panose="02020603050405020304" pitchFamily="18" charset="0"/>
                <a:cs typeface="Times New Roman" panose="02020603050405020304" pitchFamily="18" charset="0"/>
              </a:rPr>
              <a:t>Presented By,</a:t>
            </a:r>
          </a:p>
          <a:p>
            <a:pPr algn="r"/>
            <a:r>
              <a:rPr lang="en-US" sz="2700" dirty="0">
                <a:latin typeface="Times New Roman" panose="02020603050405020304" pitchFamily="18" charset="0"/>
                <a:cs typeface="Times New Roman" panose="02020603050405020304" pitchFamily="18" charset="0"/>
              </a:rPr>
              <a:t>Aradhya Priyadarshi (2000270110021)</a:t>
            </a:r>
          </a:p>
          <a:p>
            <a:pPr algn="r"/>
            <a:r>
              <a:rPr lang="en-US" sz="2700" dirty="0">
                <a:latin typeface="Times New Roman" panose="02020603050405020304" pitchFamily="18" charset="0"/>
                <a:cs typeface="Times New Roman" panose="02020603050405020304" pitchFamily="18" charset="0"/>
              </a:rPr>
              <a:t>Harsh Tiwari (2000270130071)</a:t>
            </a:r>
          </a:p>
          <a:p>
            <a:pPr algn="r"/>
            <a:r>
              <a:rPr lang="en-US" sz="2700" dirty="0">
                <a:latin typeface="Times New Roman" panose="02020603050405020304" pitchFamily="18" charset="0"/>
                <a:cs typeface="Times New Roman" panose="02020603050405020304" pitchFamily="18" charset="0"/>
              </a:rPr>
              <a:t>Khushi Singh (2000270130087)</a:t>
            </a:r>
          </a:p>
          <a:p>
            <a:pPr algn="r"/>
            <a:endParaRPr lang="en-US" sz="2700" dirty="0">
              <a:latin typeface="Times New Roman" panose="02020603050405020304" pitchFamily="18" charset="0"/>
              <a:cs typeface="Times New Roman" panose="02020603050405020304" pitchFamily="18" charset="0"/>
            </a:endParaRPr>
          </a:p>
          <a:p>
            <a:pPr algn="r"/>
            <a:endParaRPr lang="en-US" sz="2700" dirty="0">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07D984F5-1695-3D6B-A6B5-35C75E320EC1}"/>
              </a:ext>
            </a:extLst>
          </p:cNvPr>
          <p:cNvSpPr txBox="1">
            <a:spLocks/>
          </p:cNvSpPr>
          <p:nvPr/>
        </p:nvSpPr>
        <p:spPr>
          <a:xfrm>
            <a:off x="1828993" y="7459659"/>
            <a:ext cx="6324407" cy="2207967"/>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700" b="1" dirty="0">
                <a:latin typeface="Times New Roman" panose="02020603050405020304" pitchFamily="18" charset="0"/>
                <a:cs typeface="Times New Roman" panose="02020603050405020304" pitchFamily="18" charset="0"/>
              </a:rPr>
              <a:t>Guided By,</a:t>
            </a:r>
          </a:p>
          <a:p>
            <a:pPr algn="l"/>
            <a:r>
              <a:rPr lang="en-US" sz="2700" dirty="0">
                <a:latin typeface="Times New Roman" panose="02020603050405020304" pitchFamily="18" charset="0"/>
                <a:cs typeface="Times New Roman" panose="02020603050405020304" pitchFamily="18" charset="0"/>
              </a:rPr>
              <a:t>Mr. Sanjay </a:t>
            </a:r>
            <a:r>
              <a:rPr lang="en-US" sz="2700" dirty="0" err="1">
                <a:latin typeface="Times New Roman" panose="02020603050405020304" pitchFamily="18" charset="0"/>
                <a:cs typeface="Times New Roman" panose="02020603050405020304" pitchFamily="18" charset="0"/>
              </a:rPr>
              <a:t>Sonker</a:t>
            </a: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Associate Professor</a:t>
            </a:r>
            <a:br>
              <a:rPr lang="en-US" sz="2700" dirty="0">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IT</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Department,</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AKGEC</a:t>
            </a:r>
            <a:r>
              <a:rPr lang="en-US" spc="15" dirty="0">
                <a:effectLst/>
                <a:latin typeface="Times New Roman" panose="02020603050405020304" pitchFamily="18" charset="0"/>
                <a:ea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rPr>
              <a:t>Ghaziabad</a:t>
            </a:r>
            <a:endParaRPr lang="en-IN" dirty="0">
              <a:effectLst/>
              <a:latin typeface="Times New Roman" panose="02020603050405020304" pitchFamily="18" charset="0"/>
              <a:ea typeface="Times New Roman" panose="02020603050405020304" pitchFamily="18" charset="0"/>
            </a:endParaRPr>
          </a:p>
          <a:p>
            <a:pPr algn="l"/>
            <a:endParaRPr lang="en-US" sz="27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0544EDD-1B44-DB36-F82C-00A52EDACDC3}"/>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6484603" y="115598"/>
            <a:ext cx="1743993" cy="1751780"/>
          </a:xfrm>
          <a:prstGeom prst="rect">
            <a:avLst/>
          </a:prstGeom>
        </p:spPr>
      </p:pic>
      <p:sp>
        <p:nvSpPr>
          <p:cNvPr id="3" name="TextBox 2">
            <a:extLst>
              <a:ext uri="{FF2B5EF4-FFF2-40B4-BE49-F238E27FC236}">
                <a16:creationId xmlns:a16="http://schemas.microsoft.com/office/drawing/2014/main" id="{71943381-41D8-D54B-C164-65E1FCC6A2D6}"/>
              </a:ext>
            </a:extLst>
          </p:cNvPr>
          <p:cNvSpPr txBox="1"/>
          <p:nvPr/>
        </p:nvSpPr>
        <p:spPr>
          <a:xfrm>
            <a:off x="3254931" y="1381294"/>
            <a:ext cx="11778137"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Ajay Kumar Garg Engineering College</a:t>
            </a:r>
            <a:endParaRPr lang="en-I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281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51DF-DD99-B8DA-8483-5A785CC94530}"/>
              </a:ext>
            </a:extLst>
          </p:cNvPr>
          <p:cNvSpPr>
            <a:spLocks noGrp="1"/>
          </p:cNvSpPr>
          <p:nvPr>
            <p:ph type="ctrTitle"/>
          </p:nvPr>
        </p:nvSpPr>
        <p:spPr>
          <a:xfrm>
            <a:off x="3790950" y="62258"/>
            <a:ext cx="10706100" cy="2174875"/>
          </a:xfrm>
        </p:spPr>
        <p:txBody>
          <a:bodyPr>
            <a:normAutofit/>
          </a:bodyPr>
          <a:lstStyle/>
          <a:p>
            <a:r>
              <a:rPr lang="en-US" sz="6000" b="1" dirty="0">
                <a:latin typeface="Times New Roman" panose="02020603050405020304" pitchFamily="18" charset="0"/>
                <a:cs typeface="Times New Roman" panose="02020603050405020304" pitchFamily="18" charset="0"/>
              </a:rPr>
              <a:t>USE CASE DIAGRAM</a:t>
            </a:r>
            <a:endParaRPr lang="en-IN" sz="6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0ACFE44-2DCC-1F2D-C284-B7D27F88B2A4}"/>
              </a:ext>
            </a:extLst>
          </p:cNvPr>
          <p:cNvPicPr>
            <a:picLocks noChangeAspect="1"/>
          </p:cNvPicPr>
          <p:nvPr/>
        </p:nvPicPr>
        <p:blipFill>
          <a:blip r:embed="rId2">
            <a:lum contrast="5000"/>
            <a:extLst>
              <a:ext uri="{28A0092B-C50C-407E-A947-70E740481C1C}">
                <a14:useLocalDpi xmlns:a14="http://schemas.microsoft.com/office/drawing/2010/main" val="0"/>
              </a:ext>
            </a:extLst>
          </a:blip>
          <a:srcRect/>
          <a:stretch>
            <a:fillRect/>
          </a:stretch>
        </p:blipFill>
        <p:spPr bwMode="auto">
          <a:xfrm>
            <a:off x="4191000" y="1867378"/>
            <a:ext cx="11201400" cy="8077200"/>
          </a:xfrm>
          <a:prstGeom prst="rect">
            <a:avLst/>
          </a:prstGeom>
          <a:noFill/>
          <a:ln>
            <a:noFill/>
          </a:ln>
        </p:spPr>
      </p:pic>
      <p:pic>
        <p:nvPicPr>
          <p:cNvPr id="5" name="Picture 4">
            <a:extLst>
              <a:ext uri="{FF2B5EF4-FFF2-40B4-BE49-F238E27FC236}">
                <a16:creationId xmlns:a16="http://schemas.microsoft.com/office/drawing/2014/main" id="{F30161DA-44E3-5D33-16E1-486B853E8B4D}"/>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6484603" y="115598"/>
            <a:ext cx="1743993" cy="1751780"/>
          </a:xfrm>
          <a:prstGeom prst="rect">
            <a:avLst/>
          </a:prstGeom>
        </p:spPr>
      </p:pic>
      <p:pic>
        <p:nvPicPr>
          <p:cNvPr id="7" name="Picture 6">
            <a:extLst>
              <a:ext uri="{FF2B5EF4-FFF2-40B4-BE49-F238E27FC236}">
                <a16:creationId xmlns:a16="http://schemas.microsoft.com/office/drawing/2014/main" id="{2E953A2A-1362-1554-1021-2118679D3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429500" cy="7391400"/>
          </a:xfrm>
          <a:prstGeom prst="rect">
            <a:avLst/>
          </a:prstGeom>
        </p:spPr>
      </p:pic>
    </p:spTree>
    <p:extLst>
      <p:ext uri="{BB962C8B-B14F-4D97-AF65-F5344CB8AC3E}">
        <p14:creationId xmlns:p14="http://schemas.microsoft.com/office/powerpoint/2010/main" val="17490331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487F-21C0-925F-13DA-EFAAB0AFAEFF}"/>
              </a:ext>
            </a:extLst>
          </p:cNvPr>
          <p:cNvSpPr>
            <a:spLocks noGrp="1"/>
          </p:cNvSpPr>
          <p:nvPr>
            <p:ph type="title"/>
          </p:nvPr>
        </p:nvSpPr>
        <p:spPr>
          <a:xfrm>
            <a:off x="3086100" y="457200"/>
            <a:ext cx="12115800" cy="1143000"/>
          </a:xfrm>
        </p:spPr>
        <p:txBody>
          <a:bodyPr/>
          <a:lstStyle/>
          <a:p>
            <a:r>
              <a:rPr lang="en-US" sz="4800" b="1" dirty="0">
                <a:latin typeface="Times New Roman" panose="02020603050405020304" pitchFamily="18" charset="0"/>
                <a:cs typeface="Times New Roman" panose="02020603050405020304" pitchFamily="18" charset="0"/>
              </a:rPr>
              <a:t>DATA FLOW DIAGRAM</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907BC3D-6AED-6B61-6AB7-E51139E77E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476500"/>
            <a:ext cx="12115800" cy="7239000"/>
          </a:xfrm>
          <a:prstGeom prst="rect">
            <a:avLst/>
          </a:prstGeom>
          <a:noFill/>
          <a:ln>
            <a:noFill/>
          </a:ln>
        </p:spPr>
      </p:pic>
      <p:sp>
        <p:nvSpPr>
          <p:cNvPr id="5" name="TextBox 4">
            <a:extLst>
              <a:ext uri="{FF2B5EF4-FFF2-40B4-BE49-F238E27FC236}">
                <a16:creationId xmlns:a16="http://schemas.microsoft.com/office/drawing/2014/main" id="{99171833-03DB-BA9E-3DEA-61A1917A93C3}"/>
              </a:ext>
            </a:extLst>
          </p:cNvPr>
          <p:cNvSpPr txBox="1"/>
          <p:nvPr/>
        </p:nvSpPr>
        <p:spPr>
          <a:xfrm>
            <a:off x="1443695" y="1953280"/>
            <a:ext cx="4177426"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Zero Level Diagram</a:t>
            </a:r>
            <a:endParaRPr lang="en-I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53281B1-6CAD-51E4-D095-2837C10D0F6E}"/>
                  </a:ext>
                </a:extLst>
              </p14:cNvPr>
              <p14:cNvContentPartPr/>
              <p14:nvPr/>
            </p14:nvContentPartPr>
            <p14:xfrm>
              <a:off x="9714982" y="9829575"/>
              <a:ext cx="301320" cy="285840"/>
            </p14:xfrm>
          </p:contentPart>
        </mc:Choice>
        <mc:Fallback xmlns="">
          <p:pic>
            <p:nvPicPr>
              <p:cNvPr id="6" name="Ink 5">
                <a:extLst>
                  <a:ext uri="{FF2B5EF4-FFF2-40B4-BE49-F238E27FC236}">
                    <a16:creationId xmlns:a16="http://schemas.microsoft.com/office/drawing/2014/main" id="{653281B1-6CAD-51E4-D095-2837C10D0F6E}"/>
                  </a:ext>
                </a:extLst>
              </p:cNvPr>
              <p:cNvPicPr/>
              <p:nvPr/>
            </p:nvPicPr>
            <p:blipFill>
              <a:blip r:embed="rId4"/>
              <a:stretch>
                <a:fillRect/>
              </a:stretch>
            </p:blipFill>
            <p:spPr>
              <a:xfrm>
                <a:off x="9652342" y="9766935"/>
                <a:ext cx="4269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A054903-AB09-148D-24C1-8AF0B0759557}"/>
                  </a:ext>
                </a:extLst>
              </p14:cNvPr>
              <p14:cNvContentPartPr/>
              <p14:nvPr/>
            </p14:nvContentPartPr>
            <p14:xfrm>
              <a:off x="7033342" y="9413055"/>
              <a:ext cx="4685040" cy="578160"/>
            </p14:xfrm>
          </p:contentPart>
        </mc:Choice>
        <mc:Fallback xmlns="">
          <p:pic>
            <p:nvPicPr>
              <p:cNvPr id="7" name="Ink 6">
                <a:extLst>
                  <a:ext uri="{FF2B5EF4-FFF2-40B4-BE49-F238E27FC236}">
                    <a16:creationId xmlns:a16="http://schemas.microsoft.com/office/drawing/2014/main" id="{6A054903-AB09-148D-24C1-8AF0B0759557}"/>
                  </a:ext>
                </a:extLst>
              </p:cNvPr>
              <p:cNvPicPr/>
              <p:nvPr/>
            </p:nvPicPr>
            <p:blipFill>
              <a:blip r:embed="rId6"/>
              <a:stretch>
                <a:fillRect/>
              </a:stretch>
            </p:blipFill>
            <p:spPr>
              <a:xfrm>
                <a:off x="6970342" y="9350415"/>
                <a:ext cx="4810680" cy="703800"/>
              </a:xfrm>
              <a:prstGeom prst="rect">
                <a:avLst/>
              </a:prstGeom>
            </p:spPr>
          </p:pic>
        </mc:Fallback>
      </mc:AlternateContent>
      <p:pic>
        <p:nvPicPr>
          <p:cNvPr id="8" name="Picture 7">
            <a:extLst>
              <a:ext uri="{FF2B5EF4-FFF2-40B4-BE49-F238E27FC236}">
                <a16:creationId xmlns:a16="http://schemas.microsoft.com/office/drawing/2014/main" id="{E1DC99AA-9C99-474E-3788-F92322A193F6}"/>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6484603" y="115598"/>
            <a:ext cx="1743993" cy="1751780"/>
          </a:xfrm>
          <a:prstGeom prst="rect">
            <a:avLst/>
          </a:prstGeom>
        </p:spPr>
      </p:pic>
      <p:pic>
        <p:nvPicPr>
          <p:cNvPr id="10" name="Picture 9">
            <a:extLst>
              <a:ext uri="{FF2B5EF4-FFF2-40B4-BE49-F238E27FC236}">
                <a16:creationId xmlns:a16="http://schemas.microsoft.com/office/drawing/2014/main" id="{C3310469-1669-E6D2-6F6F-B04F428180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68441" y="4457700"/>
            <a:ext cx="5949865" cy="5829300"/>
          </a:xfrm>
          <a:prstGeom prst="rect">
            <a:avLst/>
          </a:prstGeom>
        </p:spPr>
      </p:pic>
      <p:pic>
        <p:nvPicPr>
          <p:cNvPr id="17" name="Picture 16">
            <a:extLst>
              <a:ext uri="{FF2B5EF4-FFF2-40B4-BE49-F238E27FC236}">
                <a16:creationId xmlns:a16="http://schemas.microsoft.com/office/drawing/2014/main" id="{FDD5F5BF-C0E7-E5E1-9E08-179E932942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31" y="5171434"/>
            <a:ext cx="8752069" cy="5115566"/>
          </a:xfrm>
          <a:prstGeom prst="rect">
            <a:avLst/>
          </a:prstGeom>
        </p:spPr>
      </p:pic>
    </p:spTree>
    <p:extLst>
      <p:ext uri="{BB962C8B-B14F-4D97-AF65-F5344CB8AC3E}">
        <p14:creationId xmlns:p14="http://schemas.microsoft.com/office/powerpoint/2010/main" val="64054079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851A7-5C20-95A7-7284-17AF001075C2}"/>
              </a:ext>
            </a:extLst>
          </p:cNvPr>
          <p:cNvSpPr>
            <a:spLocks noGrp="1"/>
          </p:cNvSpPr>
          <p:nvPr>
            <p:ph type="ctrTitle"/>
          </p:nvPr>
        </p:nvSpPr>
        <p:spPr>
          <a:xfrm>
            <a:off x="5257800" y="723900"/>
            <a:ext cx="7772400" cy="1470025"/>
          </a:xfrm>
        </p:spPr>
        <p:txBody>
          <a:bodyPr>
            <a:normAutofit/>
          </a:bodyPr>
          <a:lstStyle/>
          <a:p>
            <a:r>
              <a:rPr lang="en-US" b="1" dirty="0">
                <a:latin typeface="Times New Roman" panose="02020603050405020304" pitchFamily="18" charset="0"/>
                <a:cs typeface="Times New Roman" panose="02020603050405020304" pitchFamily="18" charset="0"/>
              </a:rPr>
              <a:t>DATA FLOW DIAGRAM</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8E2BE51-D30E-067B-C34E-96A769197F29}"/>
              </a:ext>
            </a:extLst>
          </p:cNvPr>
          <p:cNvSpPr>
            <a:spLocks noGrp="1"/>
          </p:cNvSpPr>
          <p:nvPr>
            <p:ph type="subTitle" idx="1"/>
          </p:nvPr>
        </p:nvSpPr>
        <p:spPr>
          <a:xfrm>
            <a:off x="1066800" y="2193925"/>
            <a:ext cx="6400800" cy="1066800"/>
          </a:xfrm>
        </p:spPr>
        <p:txBody>
          <a:bodyPr>
            <a:normAutofit/>
          </a:bodyPr>
          <a:lstStyle/>
          <a:p>
            <a:r>
              <a:rPr lang="en-US" sz="4000" b="1" dirty="0">
                <a:solidFill>
                  <a:schemeClr val="tx1"/>
                </a:solidFill>
                <a:latin typeface="Times New Roman" panose="02020603050405020304" pitchFamily="18" charset="0"/>
                <a:cs typeface="Times New Roman" panose="02020603050405020304" pitchFamily="18" charset="0"/>
              </a:rPr>
              <a:t>One Level Diagram</a:t>
            </a:r>
            <a:endParaRPr lang="en-IN" sz="4000"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A3C6E1D-CF92-A4D0-C407-2F79A2253A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162300"/>
            <a:ext cx="13563600" cy="6151245"/>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37DE041-D997-D706-868F-CA05887DAE8F}"/>
                  </a:ext>
                </a:extLst>
              </p14:cNvPr>
              <p14:cNvContentPartPr/>
              <p14:nvPr/>
            </p14:nvContentPartPr>
            <p14:xfrm>
              <a:off x="7534462" y="8971695"/>
              <a:ext cx="4010400" cy="401760"/>
            </p14:xfrm>
          </p:contentPart>
        </mc:Choice>
        <mc:Fallback xmlns="">
          <p:pic>
            <p:nvPicPr>
              <p:cNvPr id="5" name="Ink 4">
                <a:extLst>
                  <a:ext uri="{FF2B5EF4-FFF2-40B4-BE49-F238E27FC236}">
                    <a16:creationId xmlns:a16="http://schemas.microsoft.com/office/drawing/2014/main" id="{937DE041-D997-D706-868F-CA05887DAE8F}"/>
                  </a:ext>
                </a:extLst>
              </p:cNvPr>
              <p:cNvPicPr/>
              <p:nvPr/>
            </p:nvPicPr>
            <p:blipFill>
              <a:blip r:embed="rId4"/>
              <a:stretch>
                <a:fillRect/>
              </a:stretch>
            </p:blipFill>
            <p:spPr>
              <a:xfrm>
                <a:off x="7471822" y="8908695"/>
                <a:ext cx="4136040" cy="527400"/>
              </a:xfrm>
              <a:prstGeom prst="rect">
                <a:avLst/>
              </a:prstGeom>
            </p:spPr>
          </p:pic>
        </mc:Fallback>
      </mc:AlternateContent>
      <p:pic>
        <p:nvPicPr>
          <p:cNvPr id="6" name="Picture 5">
            <a:extLst>
              <a:ext uri="{FF2B5EF4-FFF2-40B4-BE49-F238E27FC236}">
                <a16:creationId xmlns:a16="http://schemas.microsoft.com/office/drawing/2014/main" id="{98FB1639-487A-8383-5B57-BFF20C31C1A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6484603" y="115598"/>
            <a:ext cx="1743993" cy="1751780"/>
          </a:xfrm>
          <a:prstGeom prst="rect">
            <a:avLst/>
          </a:prstGeom>
        </p:spPr>
      </p:pic>
    </p:spTree>
    <p:extLst>
      <p:ext uri="{BB962C8B-B14F-4D97-AF65-F5344CB8AC3E}">
        <p14:creationId xmlns:p14="http://schemas.microsoft.com/office/powerpoint/2010/main" val="1645342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4932-A819-B1C2-C6E0-CA34EE1EF90D}"/>
              </a:ext>
            </a:extLst>
          </p:cNvPr>
          <p:cNvSpPr>
            <a:spLocks noGrp="1"/>
          </p:cNvSpPr>
          <p:nvPr>
            <p:ph type="title"/>
          </p:nvPr>
        </p:nvSpPr>
        <p:spPr>
          <a:xfrm>
            <a:off x="4724400" y="876300"/>
            <a:ext cx="8229600" cy="1143000"/>
          </a:xfrm>
        </p:spPr>
        <p:txBody>
          <a:bodyPr>
            <a:normAutofit/>
          </a:bodyPr>
          <a:lstStyle/>
          <a:p>
            <a:r>
              <a:rPr lang="en-US" sz="5400" b="1" dirty="0"/>
              <a:t>Component Diagram</a:t>
            </a:r>
            <a:endParaRPr lang="en-IN" sz="5400" b="1" dirty="0"/>
          </a:p>
        </p:txBody>
      </p:sp>
      <p:pic>
        <p:nvPicPr>
          <p:cNvPr id="4" name="Picture 3">
            <a:extLst>
              <a:ext uri="{FF2B5EF4-FFF2-40B4-BE49-F238E27FC236}">
                <a16:creationId xmlns:a16="http://schemas.microsoft.com/office/drawing/2014/main" id="{C516810F-660A-86C4-786C-DBAC032C3953}"/>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6484603" y="115598"/>
            <a:ext cx="1743993" cy="1751780"/>
          </a:xfrm>
          <a:prstGeom prst="rect">
            <a:avLst/>
          </a:prstGeom>
        </p:spPr>
      </p:pic>
      <p:pic>
        <p:nvPicPr>
          <p:cNvPr id="2050" name="Picture 2">
            <a:extLst>
              <a:ext uri="{FF2B5EF4-FFF2-40B4-BE49-F238E27FC236}">
                <a16:creationId xmlns:a16="http://schemas.microsoft.com/office/drawing/2014/main" id="{9D726BD0-F07D-F381-BB87-ABCB0F7BF6B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1700" y="2476500"/>
            <a:ext cx="13944600" cy="608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0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08560C2-D3C7-8AC6-957F-F012564084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762"/>
            <a:ext cx="18288000" cy="10287000"/>
          </a:xfrm>
          <a:prstGeom prst="rect">
            <a:avLst/>
          </a:prstGeom>
        </p:spPr>
      </p:pic>
      <p:sp>
        <p:nvSpPr>
          <p:cNvPr id="2" name="Title 1">
            <a:extLst>
              <a:ext uri="{FF2B5EF4-FFF2-40B4-BE49-F238E27FC236}">
                <a16:creationId xmlns:a16="http://schemas.microsoft.com/office/drawing/2014/main" id="{60BF6629-E75A-1979-954F-B30B1BE55068}"/>
              </a:ext>
            </a:extLst>
          </p:cNvPr>
          <p:cNvSpPr>
            <a:spLocks noGrp="1"/>
          </p:cNvSpPr>
          <p:nvPr>
            <p:ph type="title"/>
          </p:nvPr>
        </p:nvSpPr>
        <p:spPr>
          <a:xfrm>
            <a:off x="3657600" y="2247900"/>
            <a:ext cx="9948864" cy="3200399"/>
          </a:xfrm>
        </p:spPr>
        <p:txBody>
          <a:bodyPr>
            <a:normAutofit fontScale="90000"/>
          </a:bodyPr>
          <a:lstStyle/>
          <a:p>
            <a:r>
              <a:rPr lang="en-US" sz="11500" b="1" dirty="0"/>
              <a:t>Screenshots of The Project</a:t>
            </a:r>
            <a:endParaRPr lang="en-IN" sz="11500" b="1" dirty="0"/>
          </a:p>
        </p:txBody>
      </p:sp>
    </p:spTree>
    <p:extLst>
      <p:ext uri="{BB962C8B-B14F-4D97-AF65-F5344CB8AC3E}">
        <p14:creationId xmlns:p14="http://schemas.microsoft.com/office/powerpoint/2010/main" val="1479433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AF56-A0EA-1A48-6B63-7BAF179EBD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66F661B-0360-1211-1432-BFBB66EDCE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8293436" cy="10287000"/>
          </a:xfrm>
        </p:spPr>
      </p:pic>
    </p:spTree>
    <p:extLst>
      <p:ext uri="{BB962C8B-B14F-4D97-AF65-F5344CB8AC3E}">
        <p14:creationId xmlns:p14="http://schemas.microsoft.com/office/powerpoint/2010/main" val="2382314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956C5-FB73-4263-4DEB-3E53B216170D}"/>
              </a:ext>
            </a:extLst>
          </p:cNvPr>
          <p:cNvPicPr>
            <a:picLocks noChangeAspect="1"/>
          </p:cNvPicPr>
          <p:nvPr/>
        </p:nvPicPr>
        <p:blipFill>
          <a:blip r:embed="rId2"/>
          <a:stretch>
            <a:fillRect/>
          </a:stretch>
        </p:blipFill>
        <p:spPr>
          <a:xfrm>
            <a:off x="3147659" y="1485900"/>
            <a:ext cx="11992681" cy="7868748"/>
          </a:xfrm>
          <a:prstGeom prst="rect">
            <a:avLst/>
          </a:prstGeom>
        </p:spPr>
      </p:pic>
      <p:sp>
        <p:nvSpPr>
          <p:cNvPr id="4" name="TextBox 3">
            <a:extLst>
              <a:ext uri="{FF2B5EF4-FFF2-40B4-BE49-F238E27FC236}">
                <a16:creationId xmlns:a16="http://schemas.microsoft.com/office/drawing/2014/main" id="{E8042741-B563-19EA-84A7-8D91CFE38DE8}"/>
              </a:ext>
            </a:extLst>
          </p:cNvPr>
          <p:cNvSpPr txBox="1"/>
          <p:nvPr/>
        </p:nvSpPr>
        <p:spPr>
          <a:xfrm>
            <a:off x="4433158" y="639964"/>
            <a:ext cx="9421682" cy="584775"/>
          </a:xfrm>
          <a:prstGeom prst="rect">
            <a:avLst/>
          </a:prstGeom>
          <a:noFill/>
        </p:spPr>
        <p:txBody>
          <a:bodyPr wrap="none" rtlCol="0">
            <a:spAutoFit/>
          </a:bodyPr>
          <a:lstStyle/>
          <a:p>
            <a:r>
              <a:rPr lang="en-IN" sz="3200" b="1" dirty="0"/>
              <a:t>Project Research Paper Acceptance Acknowledgement</a:t>
            </a:r>
          </a:p>
        </p:txBody>
      </p:sp>
    </p:spTree>
    <p:extLst>
      <p:ext uri="{BB962C8B-B14F-4D97-AF65-F5344CB8AC3E}">
        <p14:creationId xmlns:p14="http://schemas.microsoft.com/office/powerpoint/2010/main" val="2360537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erial view of tractor over dirt">
            <a:extLst>
              <a:ext uri="{FF2B5EF4-FFF2-40B4-BE49-F238E27FC236}">
                <a16:creationId xmlns:a16="http://schemas.microsoft.com/office/drawing/2014/main" id="{DEF716C8-D487-9F04-6344-A8C1E8691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extBox 1">
            <a:extLst>
              <a:ext uri="{FF2B5EF4-FFF2-40B4-BE49-F238E27FC236}">
                <a16:creationId xmlns:a16="http://schemas.microsoft.com/office/drawing/2014/main" id="{1BF8D4FC-42FF-C23E-B4A5-2C380332A573}"/>
              </a:ext>
            </a:extLst>
          </p:cNvPr>
          <p:cNvSpPr txBox="1"/>
          <p:nvPr/>
        </p:nvSpPr>
        <p:spPr>
          <a:xfrm>
            <a:off x="6934200" y="2476500"/>
            <a:ext cx="5562600" cy="1323439"/>
          </a:xfrm>
          <a:prstGeom prst="rect">
            <a:avLst/>
          </a:prstGeom>
          <a:noFill/>
        </p:spPr>
        <p:txBody>
          <a:bodyPr wrap="square" rtlCol="0">
            <a:spAutoFit/>
          </a:bodyPr>
          <a:lstStyle/>
          <a:p>
            <a:r>
              <a:rPr lang="en-IN" sz="8000" b="1" dirty="0">
                <a:solidFill>
                  <a:schemeClr val="bg2"/>
                </a:solidFill>
              </a:rPr>
              <a:t>Project</a:t>
            </a:r>
            <a:r>
              <a:rPr lang="en-IN" sz="8000" dirty="0">
                <a:solidFill>
                  <a:schemeClr val="bg2"/>
                </a:solidFill>
              </a:rPr>
              <a:t> </a:t>
            </a:r>
            <a:r>
              <a:rPr lang="en-IN" sz="8000" b="1" dirty="0">
                <a:solidFill>
                  <a:schemeClr val="bg2"/>
                </a:solidFill>
              </a:rPr>
              <a:t>Link</a:t>
            </a:r>
          </a:p>
        </p:txBody>
      </p:sp>
      <p:sp>
        <p:nvSpPr>
          <p:cNvPr id="3" name="TextBox 2">
            <a:extLst>
              <a:ext uri="{FF2B5EF4-FFF2-40B4-BE49-F238E27FC236}">
                <a16:creationId xmlns:a16="http://schemas.microsoft.com/office/drawing/2014/main" id="{DE0F387D-413F-230C-2111-F0041C872223}"/>
              </a:ext>
            </a:extLst>
          </p:cNvPr>
          <p:cNvSpPr txBox="1"/>
          <p:nvPr/>
        </p:nvSpPr>
        <p:spPr>
          <a:xfrm>
            <a:off x="5867400" y="5067300"/>
            <a:ext cx="8991600" cy="923330"/>
          </a:xfrm>
          <a:prstGeom prst="rect">
            <a:avLst/>
          </a:prstGeom>
          <a:noFill/>
        </p:spPr>
        <p:txBody>
          <a:bodyPr wrap="square" rtlCol="0">
            <a:spAutoFit/>
          </a:bodyPr>
          <a:lstStyle/>
          <a:p>
            <a:r>
              <a:rPr lang="en-IN" sz="5400" dirty="0">
                <a:solidFill>
                  <a:schemeClr val="accent1">
                    <a:lumMod val="40000"/>
                    <a:lumOff val="60000"/>
                  </a:schemeClr>
                </a:solidFill>
              </a:rPr>
              <a:t>https://shorturl.at/so6On</a:t>
            </a:r>
          </a:p>
        </p:txBody>
      </p:sp>
    </p:spTree>
    <p:extLst>
      <p:ext uri="{BB962C8B-B14F-4D97-AF65-F5344CB8AC3E}">
        <p14:creationId xmlns:p14="http://schemas.microsoft.com/office/powerpoint/2010/main" val="1221657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E49CF-561C-184E-26D2-E4C652448B1F}"/>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6459200" y="190500"/>
            <a:ext cx="1696062" cy="1703634"/>
          </a:xfrm>
          <a:prstGeom prst="rect">
            <a:avLst/>
          </a:prstGeom>
        </p:spPr>
      </p:pic>
      <p:pic>
        <p:nvPicPr>
          <p:cNvPr id="4" name="Picture 3">
            <a:extLst>
              <a:ext uri="{FF2B5EF4-FFF2-40B4-BE49-F238E27FC236}">
                <a16:creationId xmlns:a16="http://schemas.microsoft.com/office/drawing/2014/main" id="{5974F20F-7741-2407-0605-0DD7486B05E7}"/>
              </a:ext>
            </a:extLst>
          </p:cNvPr>
          <p:cNvPicPr>
            <a:picLocks noChangeAspect="1"/>
          </p:cNvPicPr>
          <p:nvPr/>
        </p:nvPicPr>
        <p:blipFill>
          <a:blip r:embed="rId3"/>
          <a:stretch>
            <a:fillRect/>
          </a:stretch>
        </p:blipFill>
        <p:spPr>
          <a:xfrm>
            <a:off x="29214" y="2095500"/>
            <a:ext cx="18258786" cy="8191500"/>
          </a:xfrm>
          <a:prstGeom prst="rect">
            <a:avLst/>
          </a:prstGeom>
        </p:spPr>
      </p:pic>
      <p:sp>
        <p:nvSpPr>
          <p:cNvPr id="5" name="TextBox 4">
            <a:extLst>
              <a:ext uri="{FF2B5EF4-FFF2-40B4-BE49-F238E27FC236}">
                <a16:creationId xmlns:a16="http://schemas.microsoft.com/office/drawing/2014/main" id="{2B42E31B-E088-F8EC-FD0F-37D17AC67E70}"/>
              </a:ext>
            </a:extLst>
          </p:cNvPr>
          <p:cNvSpPr txBox="1"/>
          <p:nvPr/>
        </p:nvSpPr>
        <p:spPr>
          <a:xfrm>
            <a:off x="6330569" y="570695"/>
            <a:ext cx="5626861" cy="1323439"/>
          </a:xfrm>
          <a:prstGeom prst="rect">
            <a:avLst/>
          </a:prstGeom>
          <a:noFill/>
        </p:spPr>
        <p:txBody>
          <a:bodyPr wrap="none" rtlCol="0">
            <a:spAutoFit/>
          </a:bodyPr>
          <a:lstStyle/>
          <a:p>
            <a:r>
              <a:rPr lang="en-US" sz="8000" b="1" dirty="0">
                <a:latin typeface="Times New Roman" panose="02020603050405020304" pitchFamily="18" charset="0"/>
                <a:cs typeface="Times New Roman" panose="02020603050405020304" pitchFamily="18" charset="0"/>
              </a:rPr>
              <a:t>Gantt Chart</a:t>
            </a:r>
            <a:endParaRPr lang="en-IN" sz="8000" b="1" dirty="0">
              <a:latin typeface="Times New Roman" panose="02020603050405020304" pitchFamily="18" charset="0"/>
              <a:cs typeface="Times New Roman" panose="02020603050405020304" pitchFamily="18" charset="0"/>
            </a:endParaRPr>
          </a:p>
        </p:txBody>
      </p:sp>
    </p:spTree>
  </p:cSld>
  <p:clrMapOvr>
    <a:masterClrMapping/>
  </p:clrMapOvr>
  <p:transition>
    <p:cover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7342" y="-1821076"/>
            <a:ext cx="6987031" cy="12108076"/>
            <a:chOff x="0" y="0"/>
            <a:chExt cx="1840206" cy="3188958"/>
          </a:xfrm>
        </p:grpSpPr>
        <p:sp>
          <p:nvSpPr>
            <p:cNvPr id="3" name="Freeform 3"/>
            <p:cNvSpPr/>
            <p:nvPr/>
          </p:nvSpPr>
          <p:spPr>
            <a:xfrm>
              <a:off x="0" y="0"/>
              <a:ext cx="1840206" cy="3188958"/>
            </a:xfrm>
            <a:custGeom>
              <a:avLst/>
              <a:gdLst/>
              <a:ahLst/>
              <a:cxnLst/>
              <a:rect l="l" t="t" r="r" b="b"/>
              <a:pathLst>
                <a:path w="1840206" h="3188958">
                  <a:moveTo>
                    <a:pt x="0" y="0"/>
                  </a:moveTo>
                  <a:lnTo>
                    <a:pt x="1840206" y="0"/>
                  </a:lnTo>
                  <a:lnTo>
                    <a:pt x="1840206" y="3188958"/>
                  </a:lnTo>
                  <a:lnTo>
                    <a:pt x="0" y="3188958"/>
                  </a:lnTo>
                  <a:close/>
                </a:path>
              </a:pathLst>
            </a:custGeom>
            <a:solidFill>
              <a:srgbClr val="100F0D"/>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671358" y="1536228"/>
            <a:ext cx="5958331" cy="2457450"/>
          </a:xfrm>
          <a:prstGeom prst="rect">
            <a:avLst/>
          </a:prstGeom>
        </p:spPr>
        <p:txBody>
          <a:bodyPr lIns="0" tIns="0" rIns="0" bIns="0" rtlCol="0" anchor="t">
            <a:spAutoFit/>
          </a:bodyPr>
          <a:lstStyle/>
          <a:p>
            <a:pPr algn="l">
              <a:lnSpc>
                <a:spcPts val="9600"/>
              </a:lnSpc>
            </a:pPr>
            <a:r>
              <a:rPr lang="en-US" sz="8000">
                <a:solidFill>
                  <a:srgbClr val="FFFFFF"/>
                </a:solidFill>
                <a:latin typeface="Inter Bold"/>
              </a:rPr>
              <a:t>Project Outcome</a:t>
            </a:r>
          </a:p>
        </p:txBody>
      </p:sp>
      <p:sp>
        <p:nvSpPr>
          <p:cNvPr id="6" name="TextBox 6"/>
          <p:cNvSpPr txBox="1"/>
          <p:nvPr/>
        </p:nvSpPr>
        <p:spPr>
          <a:xfrm>
            <a:off x="7159450" y="1988355"/>
            <a:ext cx="9924441" cy="5521140"/>
          </a:xfrm>
          <a:prstGeom prst="rect">
            <a:avLst/>
          </a:prstGeom>
        </p:spPr>
        <p:txBody>
          <a:bodyPr lIns="0" tIns="0" rIns="0" bIns="0" rtlCol="0" anchor="t">
            <a:spAutoFit/>
          </a:bodyPr>
          <a:lstStyle/>
          <a:p>
            <a:pPr marL="518524" lvl="1" indent="-259262">
              <a:lnSpc>
                <a:spcPts val="3362"/>
              </a:lnSpc>
              <a:buFont typeface="Arial"/>
              <a:buChar char="•"/>
            </a:pPr>
            <a:r>
              <a:rPr lang="en-US" sz="2401">
                <a:solidFill>
                  <a:srgbClr val="000000"/>
                </a:solidFill>
                <a:latin typeface="Inter"/>
              </a:rPr>
              <a:t>In this study, we suggested a security framework for the agricultural internet of things that integrates blockchain technology, fog computing, and software-defined networking.</a:t>
            </a:r>
          </a:p>
          <a:p>
            <a:pPr>
              <a:lnSpc>
                <a:spcPts val="3362"/>
              </a:lnSpc>
            </a:pPr>
            <a:endParaRPr lang="en-US" sz="2401">
              <a:solidFill>
                <a:srgbClr val="000000"/>
              </a:solidFill>
              <a:latin typeface="Inter"/>
            </a:endParaRPr>
          </a:p>
          <a:p>
            <a:pPr marL="518524" lvl="1" indent="-259262">
              <a:lnSpc>
                <a:spcPts val="3362"/>
              </a:lnSpc>
              <a:buFont typeface="Arial"/>
              <a:buChar char="•"/>
            </a:pPr>
            <a:r>
              <a:rPr lang="en-US" sz="2401">
                <a:solidFill>
                  <a:srgbClr val="000000"/>
                </a:solidFill>
                <a:latin typeface="Inter"/>
              </a:rPr>
              <a:t>Here, for IoT connectivity, each SDN controller is linked to a blockchain. SDN controllers are interconnected by a network’s topology. One of the key objectives of the proposed architecture is to enhance communication security for IoT devices. </a:t>
            </a:r>
          </a:p>
          <a:p>
            <a:pPr>
              <a:lnSpc>
                <a:spcPts val="3362"/>
              </a:lnSpc>
            </a:pPr>
            <a:endParaRPr lang="en-US" sz="2401">
              <a:solidFill>
                <a:srgbClr val="000000"/>
              </a:solidFill>
              <a:latin typeface="Inter"/>
            </a:endParaRPr>
          </a:p>
          <a:p>
            <a:pPr marL="518524" lvl="1" indent="-259262">
              <a:lnSpc>
                <a:spcPts val="3362"/>
              </a:lnSpc>
              <a:buFont typeface="Arial"/>
              <a:buChar char="•"/>
            </a:pPr>
            <a:r>
              <a:rPr lang="en-US" sz="2401">
                <a:solidFill>
                  <a:srgbClr val="000000"/>
                </a:solidFill>
                <a:latin typeface="Inter"/>
              </a:rPr>
              <a:t>For IoT devices with limited resources, distributed trust-based verification makes blockchain even more useful. With a focus on fixing security and data reliability issues in a distributed controller context. </a:t>
            </a:r>
          </a:p>
        </p:txBody>
      </p:sp>
      <p:pic>
        <p:nvPicPr>
          <p:cNvPr id="7" name="Picture 6">
            <a:extLst>
              <a:ext uri="{FF2B5EF4-FFF2-40B4-BE49-F238E27FC236}">
                <a16:creationId xmlns:a16="http://schemas.microsoft.com/office/drawing/2014/main" id="{1726F56E-64CD-EB82-53A8-2ED1961D3A57}"/>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6459200" y="190500"/>
            <a:ext cx="1696062" cy="1703634"/>
          </a:xfrm>
          <a:prstGeom prst="rect">
            <a:avLst/>
          </a:prstGeom>
        </p:spPr>
      </p:pic>
    </p:spTree>
  </p:cSld>
  <p:clrMapOvr>
    <a:masterClrMapping/>
  </p:clrMapOvr>
  <p:transition spd="slow">
    <p:push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221608737"/>
              </p:ext>
            </p:extLst>
          </p:nvPr>
        </p:nvGraphicFramePr>
        <p:xfrm>
          <a:off x="7541324" y="876300"/>
          <a:ext cx="7239000" cy="9181572"/>
        </p:xfrm>
        <a:graphic>
          <a:graphicData uri="http://schemas.openxmlformats.org/drawingml/2006/table">
            <a:tbl>
              <a:tblPr/>
              <a:tblGrid>
                <a:gridCol w="7239000">
                  <a:extLst>
                    <a:ext uri="{9D8B030D-6E8A-4147-A177-3AD203B41FA5}">
                      <a16:colId xmlns:a16="http://schemas.microsoft.com/office/drawing/2014/main" val="20000"/>
                    </a:ext>
                  </a:extLst>
                </a:gridCol>
              </a:tblGrid>
              <a:tr h="969090">
                <a:tc>
                  <a:txBody>
                    <a:bodyPr/>
                    <a:lstStyle/>
                    <a:p>
                      <a:pPr algn="l">
                        <a:lnSpc>
                          <a:spcPts val="3359"/>
                        </a:lnSpc>
                        <a:defRPr/>
                      </a:pPr>
                      <a:r>
                        <a:rPr lang="en-US" sz="2400" b="0" i="0" dirty="0">
                          <a:solidFill>
                            <a:srgbClr val="100F0D"/>
                          </a:solidFill>
                          <a:latin typeface="Inter"/>
                        </a:rPr>
                        <a:t>Abstract</a:t>
                      </a:r>
                      <a:endParaRPr lang="en-US" sz="1100" b="0" i="0" dirty="0"/>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0" cap="flat" cmpd="sng" algn="ctr">
                      <a:solidFill>
                        <a:srgbClr val="E6E6E6"/>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79291">
                <a:tc>
                  <a:txBody>
                    <a:bodyPr/>
                    <a:lstStyle/>
                    <a:p>
                      <a:pPr algn="l">
                        <a:lnSpc>
                          <a:spcPts val="3359"/>
                        </a:lnSpc>
                        <a:defRPr/>
                      </a:pPr>
                      <a:r>
                        <a:rPr lang="en-US" sz="2400" dirty="0">
                          <a:solidFill>
                            <a:srgbClr val="100F0D"/>
                          </a:solidFill>
                          <a:latin typeface="Inter"/>
                        </a:rPr>
                        <a:t>Objective of The Project</a:t>
                      </a:r>
                      <a:endParaRPr lang="en-US" sz="1100" dirty="0"/>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79291">
                <a:tc>
                  <a:txBody>
                    <a:bodyPr/>
                    <a:lstStyle/>
                    <a:p>
                      <a:pPr algn="l">
                        <a:lnSpc>
                          <a:spcPts val="3359"/>
                        </a:lnSpc>
                        <a:defRPr/>
                      </a:pPr>
                      <a:r>
                        <a:rPr lang="en-US" sz="2400" dirty="0">
                          <a:latin typeface="Inter" panose="020B0604020202020204" charset="0"/>
                          <a:ea typeface="Inter" panose="020B0604020202020204" charset="0"/>
                        </a:rPr>
                        <a:t>Screenshots of The Project</a:t>
                      </a: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78506">
                <a:tc>
                  <a:txBody>
                    <a:bodyPr/>
                    <a:lstStyle/>
                    <a:p>
                      <a:pPr algn="l">
                        <a:lnSpc>
                          <a:spcPts val="3359"/>
                        </a:lnSpc>
                        <a:defRPr/>
                      </a:pPr>
                      <a:r>
                        <a:rPr lang="en-US" sz="2400" dirty="0">
                          <a:solidFill>
                            <a:srgbClr val="100F0D"/>
                          </a:solidFill>
                          <a:latin typeface="Inter"/>
                        </a:rPr>
                        <a:t>Literature Review</a:t>
                      </a:r>
                      <a:endParaRPr lang="en-US" sz="1100" dirty="0"/>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78506">
                <a:tc>
                  <a:txBody>
                    <a:bodyPr/>
                    <a:lstStyle/>
                    <a:p>
                      <a:pPr algn="l">
                        <a:lnSpc>
                          <a:spcPts val="3359"/>
                        </a:lnSpc>
                        <a:defRPr/>
                      </a:pPr>
                      <a:r>
                        <a:rPr lang="en-US" sz="2400" dirty="0">
                          <a:latin typeface="Inter" panose="020B0604020202020204" charset="0"/>
                          <a:ea typeface="Inter" panose="020B0604020202020204" charset="0"/>
                        </a:rPr>
                        <a:t>Research Gap</a:t>
                      </a: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919216"/>
                  </a:ext>
                </a:extLst>
              </a:tr>
              <a:tr h="1078506">
                <a:tc>
                  <a:txBody>
                    <a:bodyPr/>
                    <a:lstStyle/>
                    <a:p>
                      <a:pPr algn="l">
                        <a:lnSpc>
                          <a:spcPts val="3359"/>
                        </a:lnSpc>
                        <a:defRPr/>
                      </a:pPr>
                      <a:r>
                        <a:rPr lang="en-US" sz="2400" dirty="0">
                          <a:latin typeface="Inter" panose="020B0604020202020204" charset="0"/>
                          <a:ea typeface="Inter" panose="020B0604020202020204" charset="0"/>
                        </a:rPr>
                        <a:t>DIAGRAMS</a:t>
                      </a:r>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872240"/>
                  </a:ext>
                </a:extLst>
              </a:tr>
              <a:tr h="1018520">
                <a:tc>
                  <a:txBody>
                    <a:bodyPr/>
                    <a:lstStyle/>
                    <a:p>
                      <a:pPr algn="l">
                        <a:lnSpc>
                          <a:spcPts val="3359"/>
                        </a:lnSpc>
                        <a:defRPr/>
                      </a:pPr>
                      <a:r>
                        <a:rPr lang="en-US" sz="2400" dirty="0">
                          <a:solidFill>
                            <a:srgbClr val="100F0D"/>
                          </a:solidFill>
                          <a:latin typeface="Inter"/>
                        </a:rPr>
                        <a:t>Screenshots of The Project</a:t>
                      </a:r>
                      <a:endParaRPr lang="en-US" sz="1100" dirty="0"/>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79291">
                <a:tc>
                  <a:txBody>
                    <a:bodyPr/>
                    <a:lstStyle/>
                    <a:p>
                      <a:pPr algn="l">
                        <a:lnSpc>
                          <a:spcPts val="3359"/>
                        </a:lnSpc>
                        <a:defRPr/>
                      </a:pPr>
                      <a:r>
                        <a:rPr lang="en-US" sz="2400" dirty="0">
                          <a:solidFill>
                            <a:srgbClr val="100F0D"/>
                          </a:solidFill>
                          <a:latin typeface="Inter"/>
                        </a:rPr>
                        <a:t>Outcome of The Project</a:t>
                      </a:r>
                      <a:endParaRPr lang="en-US" sz="1100" dirty="0"/>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020571">
                <a:tc>
                  <a:txBody>
                    <a:bodyPr/>
                    <a:lstStyle/>
                    <a:p>
                      <a:pPr algn="l">
                        <a:lnSpc>
                          <a:spcPts val="3359"/>
                        </a:lnSpc>
                        <a:defRPr/>
                      </a:pPr>
                      <a:r>
                        <a:rPr lang="en-US" sz="2400" dirty="0">
                          <a:solidFill>
                            <a:srgbClr val="100F0D"/>
                          </a:solidFill>
                          <a:latin typeface="Inter"/>
                        </a:rPr>
                        <a:t>References</a:t>
                      </a:r>
                      <a:endParaRPr lang="en-US" sz="1100" dirty="0"/>
                    </a:p>
                  </a:txBody>
                  <a:tcPr marL="190500" marR="190500" marT="190500" marB="190500" anchor="ctr">
                    <a:lnL w="0" cap="flat" cmpd="sng" algn="ctr">
                      <a:solidFill>
                        <a:srgbClr val="E6E6E6"/>
                      </a:solidFill>
                      <a:prstDash val="solid"/>
                      <a:round/>
                      <a:headEnd type="none" w="med" len="med"/>
                      <a:tailEnd type="none" w="med" len="med"/>
                    </a:lnL>
                    <a:lnR w="0" cap="flat" cmpd="sng" algn="ctr">
                      <a:solidFill>
                        <a:srgbClr val="E6E6E6"/>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3" name="Group 3"/>
          <p:cNvGrpSpPr/>
          <p:nvPr/>
        </p:nvGrpSpPr>
        <p:grpSpPr>
          <a:xfrm>
            <a:off x="864454" y="1246842"/>
            <a:ext cx="6037454" cy="3113068"/>
            <a:chOff x="0" y="-19049"/>
            <a:chExt cx="8049939" cy="4150758"/>
          </a:xfrm>
        </p:grpSpPr>
        <p:sp>
          <p:nvSpPr>
            <p:cNvPr id="4" name="TextBox 4"/>
            <p:cNvSpPr txBox="1"/>
            <p:nvPr/>
          </p:nvSpPr>
          <p:spPr>
            <a:xfrm>
              <a:off x="0" y="-19049"/>
              <a:ext cx="8049939" cy="3137954"/>
            </a:xfrm>
            <a:prstGeom prst="rect">
              <a:avLst/>
            </a:prstGeom>
          </p:spPr>
          <p:txBody>
            <a:bodyPr lIns="0" tIns="0" rIns="0" bIns="0" rtlCol="0" anchor="t">
              <a:spAutoFit/>
            </a:bodyPr>
            <a:lstStyle/>
            <a:p>
              <a:pPr algn="l">
                <a:lnSpc>
                  <a:spcPts val="9600"/>
                </a:lnSpc>
              </a:pPr>
              <a:r>
                <a:rPr lang="en-US" sz="6600" dirty="0">
                  <a:solidFill>
                    <a:srgbClr val="100F0D"/>
                  </a:solidFill>
                  <a:latin typeface="Inter Bold"/>
                </a:rPr>
                <a:t>Outline of The Presentation</a:t>
              </a:r>
            </a:p>
          </p:txBody>
        </p:sp>
        <p:sp>
          <p:nvSpPr>
            <p:cNvPr id="5" name="TextBox 5"/>
            <p:cNvSpPr txBox="1"/>
            <p:nvPr/>
          </p:nvSpPr>
          <p:spPr>
            <a:xfrm>
              <a:off x="168195" y="3449296"/>
              <a:ext cx="5717222" cy="682413"/>
            </a:xfrm>
            <a:prstGeom prst="rect">
              <a:avLst/>
            </a:prstGeom>
          </p:spPr>
          <p:txBody>
            <a:bodyPr lIns="0" tIns="0" rIns="0" bIns="0" rtlCol="0" anchor="t">
              <a:spAutoFit/>
            </a:bodyPr>
            <a:lstStyle/>
            <a:p>
              <a:pPr marL="0" lvl="0" indent="0" algn="l">
                <a:lnSpc>
                  <a:spcPts val="4160"/>
                </a:lnSpc>
                <a:spcBef>
                  <a:spcPct val="0"/>
                </a:spcBef>
              </a:pPr>
              <a:r>
                <a:rPr lang="en-US" sz="3200" u="none" dirty="0">
                  <a:solidFill>
                    <a:srgbClr val="1DBB86"/>
                  </a:solidFill>
                  <a:latin typeface="Inter Bold"/>
                </a:rPr>
                <a:t>Topics we will tackle</a:t>
              </a:r>
            </a:p>
          </p:txBody>
        </p:sp>
      </p:grpSp>
      <p:pic>
        <p:nvPicPr>
          <p:cNvPr id="6" name="Picture 5">
            <a:extLst>
              <a:ext uri="{FF2B5EF4-FFF2-40B4-BE49-F238E27FC236}">
                <a16:creationId xmlns:a16="http://schemas.microsoft.com/office/drawing/2014/main" id="{1DFC3FDF-33C4-014E-FDEA-6C2C198503EF}"/>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6459200" y="190500"/>
            <a:ext cx="1696062" cy="1703634"/>
          </a:xfrm>
          <a:prstGeom prst="rect">
            <a:avLst/>
          </a:prstGeom>
        </p:spPr>
      </p:pic>
    </p:spTree>
  </p:cSld>
  <p:clrMapOvr>
    <a:masterClrMapping/>
  </p:clrMapOvr>
  <p:transition spd="slow">
    <p:cover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0198" y="659539"/>
            <a:ext cx="10083137" cy="1581831"/>
          </a:xfrm>
          <a:prstGeom prst="rect">
            <a:avLst/>
          </a:prstGeom>
        </p:spPr>
        <p:txBody>
          <a:bodyPr lIns="0" tIns="0" rIns="0" bIns="0" rtlCol="0" anchor="t">
            <a:spAutoFit/>
          </a:bodyPr>
          <a:lstStyle/>
          <a:p>
            <a:pPr algn="ctr">
              <a:lnSpc>
                <a:spcPts val="12605"/>
              </a:lnSpc>
              <a:spcBef>
                <a:spcPct val="0"/>
              </a:spcBef>
            </a:pPr>
            <a:r>
              <a:rPr lang="en-US" sz="9696">
                <a:solidFill>
                  <a:srgbClr val="000000"/>
                </a:solidFill>
                <a:latin typeface="Inter Bold"/>
              </a:rPr>
              <a:t>References</a:t>
            </a:r>
          </a:p>
        </p:txBody>
      </p:sp>
      <p:sp>
        <p:nvSpPr>
          <p:cNvPr id="3" name="TextBox 3"/>
          <p:cNvSpPr txBox="1"/>
          <p:nvPr/>
        </p:nvSpPr>
        <p:spPr>
          <a:xfrm>
            <a:off x="1848815" y="3011910"/>
            <a:ext cx="14590370" cy="5082544"/>
          </a:xfrm>
          <a:prstGeom prst="rect">
            <a:avLst/>
          </a:prstGeom>
        </p:spPr>
        <p:txBody>
          <a:bodyPr lIns="0" tIns="0" rIns="0" bIns="0" rtlCol="0" anchor="t">
            <a:spAutoFit/>
          </a:bodyPr>
          <a:lstStyle/>
          <a:p>
            <a:pPr marL="514426" lvl="1" indent="-257213">
              <a:lnSpc>
                <a:spcPts val="3097"/>
              </a:lnSpc>
              <a:buFont typeface="Arial"/>
              <a:buChar char="•"/>
            </a:pPr>
            <a:r>
              <a:rPr lang="en-US" sz="2382">
                <a:solidFill>
                  <a:srgbClr val="000000"/>
                </a:solidFill>
                <a:latin typeface="Inter Bold"/>
              </a:rPr>
              <a:t>Vangala, A.; Sutrala, A.K.; Das, A.K.; Jo, M. Smart Contract-Based Blockchain-Envisioned Authentication Scheme for Smart Farming. IEEE Internet Things J. 2021, 8, 10792–10806. </a:t>
            </a:r>
          </a:p>
          <a:p>
            <a:pPr marL="514426" lvl="1" indent="-257213">
              <a:lnSpc>
                <a:spcPts val="3097"/>
              </a:lnSpc>
              <a:buFont typeface="Arial"/>
              <a:buChar char="•"/>
            </a:pPr>
            <a:r>
              <a:rPr lang="en-US" sz="2382">
                <a:solidFill>
                  <a:srgbClr val="000000"/>
                </a:solidFill>
                <a:latin typeface="Inter Bold"/>
              </a:rPr>
              <a:t>Abbasi, R.; Martinez, P.; Ahmad, R. The digitization of agricultural industry–a systematic literature review on agriculture 4.0. Smart Agric. Technol. 2022, 2, 100042.</a:t>
            </a:r>
          </a:p>
          <a:p>
            <a:pPr marL="514426" lvl="1" indent="-257213">
              <a:lnSpc>
                <a:spcPts val="3097"/>
              </a:lnSpc>
              <a:spcBef>
                <a:spcPct val="0"/>
              </a:spcBef>
              <a:buFont typeface="Arial"/>
              <a:buChar char="•"/>
            </a:pPr>
            <a:r>
              <a:rPr lang="en-US" sz="2382">
                <a:solidFill>
                  <a:srgbClr val="000000"/>
                </a:solidFill>
                <a:latin typeface="Inter Bold"/>
              </a:rPr>
              <a:t>Akinwumi, S.A.; Ezenwosu, A.C.; Omotosho, T.V.; Adewoyin, O.O.; Adagunodo, T.A.; Oyeyemi, K.D. Arduino Based Security System using Passive Infrared (PIR) Motion Sensor. In IOP Conference Series: Earth and Environmental Science; IOP Publishing: Bristol, UK, 2021; Volume 655, p. 012039.</a:t>
            </a:r>
          </a:p>
          <a:p>
            <a:pPr marL="514426" lvl="1" indent="-257213">
              <a:lnSpc>
                <a:spcPts val="3097"/>
              </a:lnSpc>
              <a:spcBef>
                <a:spcPct val="0"/>
              </a:spcBef>
              <a:buFont typeface="Arial"/>
              <a:buChar char="•"/>
            </a:pPr>
            <a:r>
              <a:rPr lang="en-US" sz="2382">
                <a:solidFill>
                  <a:srgbClr val="000000"/>
                </a:solidFill>
                <a:latin typeface="Inter Bold"/>
              </a:rPr>
              <a:t>Albiero, D.; Paulo, R.L.D.; Félix Junior, J.C.; Santos, J.D.S.G.; Melo, R.P. Agriculture 4.0: A terminological introduction. Rev. Ciência Agronômica 2021, 51, e20207737.</a:t>
            </a:r>
          </a:p>
          <a:p>
            <a:pPr marL="514426" lvl="1" indent="-257213">
              <a:lnSpc>
                <a:spcPts val="3097"/>
              </a:lnSpc>
              <a:spcBef>
                <a:spcPct val="0"/>
              </a:spcBef>
              <a:buFont typeface="Arial"/>
              <a:buChar char="•"/>
            </a:pPr>
            <a:r>
              <a:rPr lang="en-US" sz="2382">
                <a:solidFill>
                  <a:srgbClr val="000000"/>
                </a:solidFill>
                <a:latin typeface="Inter Bold"/>
              </a:rPr>
              <a:t>Altalak, M.; Ammad uddin, M.; Alajmi, A.; Rizg, A. Smart Agriculture Applications Using Deep Learning Technologies: A Survey. Appl. Sci. 2022, 12, 5919.</a:t>
            </a:r>
          </a:p>
          <a:p>
            <a:pPr>
              <a:lnSpc>
                <a:spcPts val="3097"/>
              </a:lnSpc>
              <a:spcBef>
                <a:spcPct val="0"/>
              </a:spcBef>
            </a:pPr>
            <a:endParaRPr lang="en-US" sz="2382">
              <a:solidFill>
                <a:srgbClr val="000000"/>
              </a:solidFill>
              <a:latin typeface="Inter Bold"/>
            </a:endParaRPr>
          </a:p>
        </p:txBody>
      </p:sp>
      <p:pic>
        <p:nvPicPr>
          <p:cNvPr id="4" name="Picture 3">
            <a:extLst>
              <a:ext uri="{FF2B5EF4-FFF2-40B4-BE49-F238E27FC236}">
                <a16:creationId xmlns:a16="http://schemas.microsoft.com/office/drawing/2014/main" id="{C8319D23-22CA-7D09-9798-4C92805C527E}"/>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6459200" y="190500"/>
            <a:ext cx="1696062" cy="1703634"/>
          </a:xfrm>
          <a:prstGeom prst="rect">
            <a:avLst/>
          </a:prstGeom>
        </p:spPr>
      </p:pic>
    </p:spTree>
  </p:cSld>
  <p:clrMapOvr>
    <a:masterClrMapping/>
  </p:clrMapOvr>
  <p:transition spd="med">
    <p:push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a:stretch>
          </a:blipFill>
        </p:spPr>
        <p:txBody>
          <a:bodyPr/>
          <a:lstStyle/>
          <a:p>
            <a:endParaRPr lang="en-IN"/>
          </a:p>
        </p:txBody>
      </p:sp>
      <p:sp>
        <p:nvSpPr>
          <p:cNvPr id="3" name="TextBox 3"/>
          <p:cNvSpPr txBox="1"/>
          <p:nvPr/>
        </p:nvSpPr>
        <p:spPr>
          <a:xfrm>
            <a:off x="5221946" y="4176765"/>
            <a:ext cx="7844107" cy="1778221"/>
          </a:xfrm>
          <a:prstGeom prst="rect">
            <a:avLst/>
          </a:prstGeom>
        </p:spPr>
        <p:txBody>
          <a:bodyPr lIns="0" tIns="0" rIns="0" bIns="0" rtlCol="0" anchor="t">
            <a:spAutoFit/>
          </a:bodyPr>
          <a:lstStyle/>
          <a:p>
            <a:pPr algn="ctr">
              <a:lnSpc>
                <a:spcPts val="13151"/>
              </a:lnSpc>
            </a:pPr>
            <a:r>
              <a:rPr lang="en-US" sz="13283">
                <a:solidFill>
                  <a:srgbClr val="FFFFFF"/>
                </a:solidFill>
                <a:latin typeface="Chewy"/>
              </a:rPr>
              <a:t>Thank You !</a:t>
            </a:r>
          </a:p>
        </p:txBody>
      </p:sp>
      <p:pic>
        <p:nvPicPr>
          <p:cNvPr id="4" name="Picture 3">
            <a:extLst>
              <a:ext uri="{FF2B5EF4-FFF2-40B4-BE49-F238E27FC236}">
                <a16:creationId xmlns:a16="http://schemas.microsoft.com/office/drawing/2014/main" id="{A6C34DB8-FF34-F3B8-00E9-EBCDF26066EA}"/>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6459200" y="190500"/>
            <a:ext cx="1696062" cy="17036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12691" y="0"/>
            <a:ext cx="6475309" cy="10287000"/>
            <a:chOff x="0" y="0"/>
            <a:chExt cx="8633746" cy="13716000"/>
          </a:xfrm>
        </p:grpSpPr>
        <p:pic>
          <p:nvPicPr>
            <p:cNvPr id="3" name="Picture 3"/>
            <p:cNvPicPr>
              <a:picLocks noChangeAspect="1"/>
            </p:cNvPicPr>
            <p:nvPr/>
          </p:nvPicPr>
          <p:blipFill>
            <a:blip r:embed="rId2"/>
            <a:srcRect l="23450" r="13602"/>
            <a:stretch>
              <a:fillRect/>
            </a:stretch>
          </p:blipFill>
          <p:spPr>
            <a:xfrm>
              <a:off x="0" y="0"/>
              <a:ext cx="8633746" cy="13716000"/>
            </a:xfrm>
            <a:prstGeom prst="rect">
              <a:avLst/>
            </a:prstGeom>
          </p:spPr>
        </p:pic>
      </p:grpSp>
      <p:sp>
        <p:nvSpPr>
          <p:cNvPr id="4" name="TextBox 4"/>
          <p:cNvSpPr txBox="1"/>
          <p:nvPr/>
        </p:nvSpPr>
        <p:spPr>
          <a:xfrm>
            <a:off x="2819400" y="1385196"/>
            <a:ext cx="8868751" cy="1231106"/>
          </a:xfrm>
          <a:prstGeom prst="rect">
            <a:avLst/>
          </a:prstGeom>
        </p:spPr>
        <p:txBody>
          <a:bodyPr lIns="0" tIns="0" rIns="0" bIns="0" rtlCol="0" anchor="t">
            <a:spAutoFit/>
          </a:bodyPr>
          <a:lstStyle/>
          <a:p>
            <a:pPr algn="l">
              <a:lnSpc>
                <a:spcPts val="9600"/>
              </a:lnSpc>
            </a:pPr>
            <a:r>
              <a:rPr lang="en-US" sz="8000" dirty="0">
                <a:solidFill>
                  <a:srgbClr val="100F0D"/>
                </a:solidFill>
                <a:latin typeface="Inter Bold"/>
              </a:rPr>
              <a:t>ABSTRACT</a:t>
            </a:r>
          </a:p>
        </p:txBody>
      </p:sp>
      <p:sp>
        <p:nvSpPr>
          <p:cNvPr id="7" name="TextBox 7"/>
          <p:cNvSpPr txBox="1"/>
          <p:nvPr/>
        </p:nvSpPr>
        <p:spPr>
          <a:xfrm>
            <a:off x="1198001" y="3546492"/>
            <a:ext cx="9574947" cy="4739759"/>
          </a:xfrm>
          <a:prstGeom prst="rect">
            <a:avLst/>
          </a:prstGeom>
        </p:spPr>
        <p:txBody>
          <a:bodyPr wrap="square" lIns="0" tIns="0" rIns="0" bIns="0" rtlCol="0" anchor="t">
            <a:spAutoFit/>
          </a:bodyPr>
          <a:lstStyle/>
          <a:p>
            <a:pPr algn="just"/>
            <a:r>
              <a:rPr lang="en-US" sz="2800" b="0" i="0" dirty="0">
                <a:effectLst/>
                <a:latin typeface="Söhne"/>
              </a:rPr>
              <a:t>In response to the rising global demand for food production, there is an imperative need to integrate innovative technologies into conventional agricultural practices. This abstract introduces a transformative Smart Agriculture System poised to revolutionize crop management and bolster sustainability within the agricultural sector. Leveraging advanced sensor technologies, Internet of Things (IoT) devices, and artificial intelligence, our system establishes a seamless ecosystem. This cohesive infrastructure actively monitors, analyzes, and optimizes diverse facets of crop cultivation, providing farmers with unprecedented insights and tools for informed decision-making.</a:t>
            </a:r>
          </a:p>
        </p:txBody>
      </p:sp>
      <p:pic>
        <p:nvPicPr>
          <p:cNvPr id="11" name="Picture 10">
            <a:extLst>
              <a:ext uri="{FF2B5EF4-FFF2-40B4-BE49-F238E27FC236}">
                <a16:creationId xmlns:a16="http://schemas.microsoft.com/office/drawing/2014/main" id="{E55C4DC1-0905-1523-0D49-A9EC10022807}"/>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6459200" y="190500"/>
            <a:ext cx="1696062" cy="1703634"/>
          </a:xfrm>
          <a:prstGeom prst="rect">
            <a:avLst/>
          </a:prstGeom>
        </p:spPr>
      </p:pic>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785811" cy="10287000"/>
            <a:chOff x="0" y="0"/>
            <a:chExt cx="7714415" cy="13716000"/>
          </a:xfrm>
        </p:grpSpPr>
        <p:pic>
          <p:nvPicPr>
            <p:cNvPr id="3" name="Picture 3"/>
            <p:cNvPicPr>
              <a:picLocks noChangeAspect="1"/>
            </p:cNvPicPr>
            <p:nvPr/>
          </p:nvPicPr>
          <p:blipFill>
            <a:blip r:embed="rId2"/>
            <a:srcRect l="10665" r="35285" b="3926"/>
            <a:stretch>
              <a:fillRect/>
            </a:stretch>
          </p:blipFill>
          <p:spPr>
            <a:xfrm>
              <a:off x="0" y="0"/>
              <a:ext cx="7714415" cy="9101667"/>
            </a:xfrm>
            <a:prstGeom prst="rect">
              <a:avLst/>
            </a:prstGeom>
          </p:spPr>
        </p:pic>
        <p:pic>
          <p:nvPicPr>
            <p:cNvPr id="4" name="Picture 4"/>
            <p:cNvPicPr>
              <a:picLocks noChangeAspect="1"/>
            </p:cNvPicPr>
            <p:nvPr/>
          </p:nvPicPr>
          <p:blipFill>
            <a:blip r:embed="rId3"/>
            <a:srcRect l="8960" t="27525" r="9032"/>
            <a:stretch>
              <a:fillRect/>
            </a:stretch>
          </p:blipFill>
          <p:spPr>
            <a:xfrm>
              <a:off x="0" y="9165167"/>
              <a:ext cx="7714415" cy="4550833"/>
            </a:xfrm>
            <a:prstGeom prst="rect">
              <a:avLst/>
            </a:prstGeom>
          </p:spPr>
        </p:pic>
      </p:grpSp>
      <p:grpSp>
        <p:nvGrpSpPr>
          <p:cNvPr id="5" name="Group 5"/>
          <p:cNvGrpSpPr/>
          <p:nvPr/>
        </p:nvGrpSpPr>
        <p:grpSpPr>
          <a:xfrm>
            <a:off x="6414219" y="564356"/>
            <a:ext cx="11176238" cy="8806939"/>
            <a:chOff x="-1" y="-9525"/>
            <a:chExt cx="14901651" cy="11742584"/>
          </a:xfrm>
        </p:grpSpPr>
        <p:sp>
          <p:nvSpPr>
            <p:cNvPr id="6" name="TextBox 6"/>
            <p:cNvSpPr txBox="1"/>
            <p:nvPr/>
          </p:nvSpPr>
          <p:spPr>
            <a:xfrm>
              <a:off x="0" y="-9525"/>
              <a:ext cx="14901650" cy="3525923"/>
            </a:xfrm>
            <a:prstGeom prst="rect">
              <a:avLst/>
            </a:prstGeom>
          </p:spPr>
          <p:txBody>
            <a:bodyPr lIns="0" tIns="0" rIns="0" bIns="0" rtlCol="0" anchor="t">
              <a:spAutoFit/>
            </a:bodyPr>
            <a:lstStyle/>
            <a:p>
              <a:pPr algn="l">
                <a:lnSpc>
                  <a:spcPts val="10567"/>
                </a:lnSpc>
              </a:pPr>
              <a:r>
                <a:rPr lang="en-US" sz="8806" dirty="0">
                  <a:solidFill>
                    <a:srgbClr val="100F0D"/>
                  </a:solidFill>
                  <a:latin typeface="Inter Bold"/>
                </a:rPr>
                <a:t>Objective of the </a:t>
              </a:r>
            </a:p>
            <a:p>
              <a:pPr algn="l">
                <a:lnSpc>
                  <a:spcPts val="10567"/>
                </a:lnSpc>
              </a:pPr>
              <a:r>
                <a:rPr lang="en-US" sz="8806" dirty="0">
                  <a:solidFill>
                    <a:srgbClr val="100F0D"/>
                  </a:solidFill>
                  <a:latin typeface="Inter Bold"/>
                </a:rPr>
                <a:t>Project</a:t>
              </a:r>
            </a:p>
          </p:txBody>
        </p:sp>
        <p:sp>
          <p:nvSpPr>
            <p:cNvPr id="8" name="TextBox 8"/>
            <p:cNvSpPr txBox="1"/>
            <p:nvPr/>
          </p:nvSpPr>
          <p:spPr>
            <a:xfrm>
              <a:off x="-1" y="3484648"/>
              <a:ext cx="14901650" cy="8248411"/>
            </a:xfrm>
            <a:prstGeom prst="rect">
              <a:avLst/>
            </a:prstGeom>
          </p:spPr>
          <p:txBody>
            <a:bodyPr lIns="0" tIns="0" rIns="0" bIns="0" rtlCol="0" anchor="t">
              <a:spAutoFit/>
            </a:bodyPr>
            <a:lstStyle/>
            <a:p>
              <a:pPr algn="l"/>
              <a:endParaRPr lang="en-IN" sz="1800" b="0" i="0" u="none" strike="noStrike" baseline="0" dirty="0">
                <a:solidFill>
                  <a:srgbClr val="000000"/>
                </a:solidFill>
                <a:latin typeface="Times New Roman" panose="02020603050405020304" pitchFamily="18" charset="0"/>
              </a:endParaRPr>
            </a:p>
            <a:p>
              <a:pPr marL="342900" indent="-342900">
                <a:buFont typeface="Arial" panose="020B0604020202020204" pitchFamily="34" charset="0"/>
                <a:buChar char="•"/>
              </a:pPr>
              <a:r>
                <a:rPr lang="en-US" sz="2400" b="0" i="1" u="none" strike="noStrike" baseline="0" dirty="0">
                  <a:solidFill>
                    <a:srgbClr val="000000"/>
                  </a:solidFill>
                  <a:latin typeface="Times New Roman" panose="02020603050405020304" pitchFamily="18" charset="0"/>
                </a:rPr>
                <a:t>Production Quality: </a:t>
              </a:r>
              <a:r>
                <a:rPr lang="en-US" sz="2400" b="0" i="0" u="none" strike="noStrike" baseline="0" dirty="0">
                  <a:solidFill>
                    <a:srgbClr val="000000"/>
                  </a:solidFill>
                  <a:latin typeface="Times New Roman" panose="02020603050405020304" pitchFamily="18" charset="0"/>
                </a:rPr>
                <a:t>The wellness and nutrition of people from all socioeconomic strata in the nation can be significantly impacted by the quality of food produced. A country’s population will live longer and in better health with better food, which will improve its citizens’ economic contribution. </a:t>
              </a:r>
            </a:p>
            <a:p>
              <a:endParaRPr lang="en-IN" sz="2400" b="0" i="0" u="none" strike="noStrike" baseline="0" dirty="0">
                <a:solidFill>
                  <a:srgbClr val="000000"/>
                </a:solidFill>
                <a:latin typeface="Times New Roman" panose="02020603050405020304" pitchFamily="18" charset="0"/>
              </a:endParaRPr>
            </a:p>
            <a:p>
              <a:pPr marL="342900" indent="-342900">
                <a:buFont typeface="Arial" panose="020B0604020202020204" pitchFamily="34" charset="0"/>
                <a:buChar char="•"/>
              </a:pPr>
              <a:r>
                <a:rPr lang="en-US" sz="2400" b="0" i="1" u="none" strike="noStrike" baseline="0" dirty="0">
                  <a:solidFill>
                    <a:srgbClr val="000000"/>
                  </a:solidFill>
                  <a:latin typeface="Times New Roman" panose="02020603050405020304" pitchFamily="18" charset="0"/>
                </a:rPr>
                <a:t>Effectiveness Of Farming Practices and Resource Use: </a:t>
              </a:r>
              <a:r>
                <a:rPr lang="en-US" sz="2400" b="0" i="0" u="none" strike="noStrike" baseline="0" dirty="0">
                  <a:solidFill>
                    <a:srgbClr val="000000"/>
                  </a:solidFill>
                  <a:latin typeface="Times New Roman" panose="02020603050405020304" pitchFamily="18" charset="0"/>
                </a:rPr>
                <a:t>The application of smart technologies to conventional agricultural operations can increase their effectiveness. In turn, this encourages more efficient use of agricultural resources. </a:t>
              </a:r>
            </a:p>
            <a:p>
              <a:endParaRPr lang="en-IN" sz="2400" b="0" i="0" u="none" strike="noStrike" baseline="0" dirty="0">
                <a:solidFill>
                  <a:srgbClr val="000000"/>
                </a:solidFill>
                <a:latin typeface="Times New Roman" panose="02020603050405020304" pitchFamily="18" charset="0"/>
              </a:endParaRPr>
            </a:p>
            <a:p>
              <a:pPr marL="342900" indent="-342900">
                <a:buFont typeface="Arial" panose="020B0604020202020204" pitchFamily="34" charset="0"/>
                <a:buChar char="•"/>
              </a:pPr>
              <a:r>
                <a:rPr lang="en-US" sz="2400" b="0" i="1" u="none" strike="noStrike" baseline="0" dirty="0">
                  <a:solidFill>
                    <a:srgbClr val="000000"/>
                  </a:solidFill>
                  <a:latin typeface="Times New Roman" panose="02020603050405020304" pitchFamily="18" charset="0"/>
                </a:rPr>
                <a:t>Reducing Wastage: </a:t>
              </a:r>
              <a:r>
                <a:rPr lang="en-US" sz="2400" b="0" i="0" u="none" strike="noStrike" baseline="0" dirty="0">
                  <a:solidFill>
                    <a:srgbClr val="000000"/>
                  </a:solidFill>
                  <a:latin typeface="Times New Roman" panose="02020603050405020304" pitchFamily="18" charset="0"/>
                </a:rPr>
                <a:t>The farming industry, one of the main economic sectors, is in great part to blame for the massive quantities of food and other secondary resources that are wasted. Smart technology could be employed to track and cut down on this waste. </a:t>
              </a:r>
            </a:p>
            <a:p>
              <a:endParaRPr lang="en-IN" sz="2400" b="0" i="0" u="none" strike="noStrike" baseline="0" dirty="0">
                <a:solidFill>
                  <a:srgbClr val="000000"/>
                </a:solidFill>
                <a:latin typeface="Times New Roman" panose="02020603050405020304" pitchFamily="18" charset="0"/>
              </a:endParaRPr>
            </a:p>
            <a:p>
              <a:pPr marL="342900" indent="-342900">
                <a:buFont typeface="Arial" panose="020B0604020202020204" pitchFamily="34" charset="0"/>
                <a:buChar char="•"/>
              </a:pPr>
              <a:r>
                <a:rPr lang="en-US" sz="2400" b="0" i="1" u="none" strike="noStrike" baseline="0" dirty="0">
                  <a:solidFill>
                    <a:srgbClr val="000000"/>
                  </a:solidFill>
                  <a:latin typeface="Times New Roman" panose="02020603050405020304" pitchFamily="18" charset="0"/>
                </a:rPr>
                <a:t>Effective Use of Time: </a:t>
              </a:r>
              <a:r>
                <a:rPr lang="en-US" sz="2400" b="0" i="0" u="none" strike="noStrike" baseline="0" dirty="0">
                  <a:solidFill>
                    <a:srgbClr val="000000"/>
                  </a:solidFill>
                  <a:latin typeface="Times New Roman" panose="02020603050405020304" pitchFamily="18" charset="0"/>
                </a:rPr>
                <a:t>Timely delivery of the necessary insecticides, fertilizers, and other chemicals can provide timely and high-quality agricultural output with fewer losses thanks to smart agriculture. </a:t>
              </a:r>
            </a:p>
          </p:txBody>
        </p:sp>
      </p:grpSp>
      <p:pic>
        <p:nvPicPr>
          <p:cNvPr id="12" name="Picture 11">
            <a:extLst>
              <a:ext uri="{FF2B5EF4-FFF2-40B4-BE49-F238E27FC236}">
                <a16:creationId xmlns:a16="http://schemas.microsoft.com/office/drawing/2014/main" id="{0AE606EE-E386-CBE1-8EE6-44529679347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6306800" y="231055"/>
            <a:ext cx="1696062" cy="1703634"/>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1719115" y="3235883"/>
            <a:ext cx="4260767" cy="5721349"/>
            <a:chOff x="0" y="0"/>
            <a:chExt cx="1122177" cy="1506857"/>
          </a:xfrm>
        </p:grpSpPr>
        <p:sp>
          <p:nvSpPr>
            <p:cNvPr id="3" name="Freeform 3"/>
            <p:cNvSpPr/>
            <p:nvPr/>
          </p:nvSpPr>
          <p:spPr>
            <a:xfrm>
              <a:off x="0" y="0"/>
              <a:ext cx="1122177" cy="1506857"/>
            </a:xfrm>
            <a:custGeom>
              <a:avLst/>
              <a:gdLst/>
              <a:ahLst/>
              <a:cxnLst/>
              <a:rect l="l" t="t" r="r" b="b"/>
              <a:pathLst>
                <a:path w="1122177" h="1506857">
                  <a:moveTo>
                    <a:pt x="54511" y="0"/>
                  </a:moveTo>
                  <a:lnTo>
                    <a:pt x="1067667" y="0"/>
                  </a:lnTo>
                  <a:cubicBezTo>
                    <a:pt x="1082124" y="0"/>
                    <a:pt x="1095989" y="5743"/>
                    <a:pt x="1106212" y="15966"/>
                  </a:cubicBezTo>
                  <a:cubicBezTo>
                    <a:pt x="1116434" y="26189"/>
                    <a:pt x="1122177" y="40054"/>
                    <a:pt x="1122177" y="54511"/>
                  </a:cubicBezTo>
                  <a:lnTo>
                    <a:pt x="1122177" y="1452347"/>
                  </a:lnTo>
                  <a:cubicBezTo>
                    <a:pt x="1122177" y="1482452"/>
                    <a:pt x="1097772" y="1506857"/>
                    <a:pt x="1067667" y="1506857"/>
                  </a:cubicBezTo>
                  <a:lnTo>
                    <a:pt x="54511" y="1506857"/>
                  </a:lnTo>
                  <a:cubicBezTo>
                    <a:pt x="40054" y="1506857"/>
                    <a:pt x="26189" y="1501114"/>
                    <a:pt x="15966" y="1490892"/>
                  </a:cubicBezTo>
                  <a:cubicBezTo>
                    <a:pt x="5743" y="1480669"/>
                    <a:pt x="0" y="1466804"/>
                    <a:pt x="0" y="1452347"/>
                  </a:cubicBezTo>
                  <a:lnTo>
                    <a:pt x="0" y="54511"/>
                  </a:lnTo>
                  <a:cubicBezTo>
                    <a:pt x="0" y="24405"/>
                    <a:pt x="24405" y="0"/>
                    <a:pt x="54511" y="0"/>
                  </a:cubicBezTo>
                  <a:close/>
                </a:path>
              </a:pathLst>
            </a:custGeom>
            <a:solidFill>
              <a:srgbClr val="FFFFFF"/>
            </a:solidFill>
            <a:ln cap="rnd">
              <a:noFill/>
              <a:round/>
            </a:ln>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marL="0" lvl="0" indent="0" algn="just">
                <a:lnSpc>
                  <a:spcPts val="2520"/>
                </a:lnSpc>
                <a:spcBef>
                  <a:spcPct val="0"/>
                </a:spcBef>
              </a:pPr>
              <a:endParaRPr/>
            </a:p>
          </p:txBody>
        </p:sp>
      </p:grpSp>
      <p:grpSp>
        <p:nvGrpSpPr>
          <p:cNvPr id="5" name="Group 5"/>
          <p:cNvGrpSpPr/>
          <p:nvPr/>
        </p:nvGrpSpPr>
        <p:grpSpPr>
          <a:xfrm>
            <a:off x="7013617" y="3235883"/>
            <a:ext cx="4260767" cy="5721349"/>
            <a:chOff x="0" y="0"/>
            <a:chExt cx="1122177" cy="1506857"/>
          </a:xfrm>
        </p:grpSpPr>
        <p:sp>
          <p:nvSpPr>
            <p:cNvPr id="6" name="Freeform 6"/>
            <p:cNvSpPr/>
            <p:nvPr/>
          </p:nvSpPr>
          <p:spPr>
            <a:xfrm>
              <a:off x="0" y="0"/>
              <a:ext cx="1122177" cy="1506857"/>
            </a:xfrm>
            <a:custGeom>
              <a:avLst/>
              <a:gdLst/>
              <a:ahLst/>
              <a:cxnLst/>
              <a:rect l="l" t="t" r="r" b="b"/>
              <a:pathLst>
                <a:path w="1122177" h="1506857">
                  <a:moveTo>
                    <a:pt x="54511" y="0"/>
                  </a:moveTo>
                  <a:lnTo>
                    <a:pt x="1067667" y="0"/>
                  </a:lnTo>
                  <a:cubicBezTo>
                    <a:pt x="1082124" y="0"/>
                    <a:pt x="1095989" y="5743"/>
                    <a:pt x="1106212" y="15966"/>
                  </a:cubicBezTo>
                  <a:cubicBezTo>
                    <a:pt x="1116434" y="26189"/>
                    <a:pt x="1122177" y="40054"/>
                    <a:pt x="1122177" y="54511"/>
                  </a:cubicBezTo>
                  <a:lnTo>
                    <a:pt x="1122177" y="1452347"/>
                  </a:lnTo>
                  <a:cubicBezTo>
                    <a:pt x="1122177" y="1482452"/>
                    <a:pt x="1097772" y="1506857"/>
                    <a:pt x="1067667" y="1506857"/>
                  </a:cubicBezTo>
                  <a:lnTo>
                    <a:pt x="54511" y="1506857"/>
                  </a:lnTo>
                  <a:cubicBezTo>
                    <a:pt x="40054" y="1506857"/>
                    <a:pt x="26189" y="1501114"/>
                    <a:pt x="15966" y="1490892"/>
                  </a:cubicBezTo>
                  <a:cubicBezTo>
                    <a:pt x="5743" y="1480669"/>
                    <a:pt x="0" y="1466804"/>
                    <a:pt x="0" y="1452347"/>
                  </a:cubicBezTo>
                  <a:lnTo>
                    <a:pt x="0" y="54511"/>
                  </a:lnTo>
                  <a:cubicBezTo>
                    <a:pt x="0" y="24405"/>
                    <a:pt x="24405" y="0"/>
                    <a:pt x="54511" y="0"/>
                  </a:cubicBezTo>
                  <a:close/>
                </a:path>
              </a:pathLst>
            </a:custGeom>
            <a:solidFill>
              <a:srgbClr val="FFFFFF"/>
            </a:solidFill>
            <a:ln cap="rnd">
              <a:noFill/>
              <a:round/>
            </a:ln>
          </p:spPr>
          <p:txBody>
            <a:bodyPr/>
            <a:lstStyle/>
            <a:p>
              <a:endParaRPr lang="en-IN"/>
            </a:p>
          </p:txBody>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just">
                <a:lnSpc>
                  <a:spcPts val="2520"/>
                </a:lnSpc>
                <a:spcBef>
                  <a:spcPct val="0"/>
                </a:spcBef>
              </a:pPr>
              <a:endParaRPr/>
            </a:p>
          </p:txBody>
        </p:sp>
      </p:grpSp>
      <p:sp>
        <p:nvSpPr>
          <p:cNvPr id="8" name="Freeform 8"/>
          <p:cNvSpPr/>
          <p:nvPr/>
        </p:nvSpPr>
        <p:spPr>
          <a:xfrm>
            <a:off x="8125621" y="4386868"/>
            <a:ext cx="2036758" cy="2227071"/>
          </a:xfrm>
          <a:custGeom>
            <a:avLst/>
            <a:gdLst/>
            <a:ahLst/>
            <a:cxnLst/>
            <a:rect l="l" t="t" r="r" b="b"/>
            <a:pathLst>
              <a:path w="2036758" h="2227071">
                <a:moveTo>
                  <a:pt x="0" y="0"/>
                </a:moveTo>
                <a:lnTo>
                  <a:pt x="2036758" y="0"/>
                </a:lnTo>
                <a:lnTo>
                  <a:pt x="2036758" y="2227071"/>
                </a:lnTo>
                <a:lnTo>
                  <a:pt x="0" y="2227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9" name="Group 9"/>
          <p:cNvGrpSpPr/>
          <p:nvPr/>
        </p:nvGrpSpPr>
        <p:grpSpPr>
          <a:xfrm>
            <a:off x="2305175" y="3235883"/>
            <a:ext cx="4260767" cy="5721349"/>
            <a:chOff x="0" y="0"/>
            <a:chExt cx="1122177" cy="1506857"/>
          </a:xfrm>
        </p:grpSpPr>
        <p:sp>
          <p:nvSpPr>
            <p:cNvPr id="10" name="Freeform 10"/>
            <p:cNvSpPr/>
            <p:nvPr/>
          </p:nvSpPr>
          <p:spPr>
            <a:xfrm>
              <a:off x="0" y="0"/>
              <a:ext cx="1122177" cy="1506857"/>
            </a:xfrm>
            <a:custGeom>
              <a:avLst/>
              <a:gdLst/>
              <a:ahLst/>
              <a:cxnLst/>
              <a:rect l="l" t="t" r="r" b="b"/>
              <a:pathLst>
                <a:path w="1122177" h="1506857">
                  <a:moveTo>
                    <a:pt x="54511" y="0"/>
                  </a:moveTo>
                  <a:lnTo>
                    <a:pt x="1067667" y="0"/>
                  </a:lnTo>
                  <a:cubicBezTo>
                    <a:pt x="1082124" y="0"/>
                    <a:pt x="1095989" y="5743"/>
                    <a:pt x="1106212" y="15966"/>
                  </a:cubicBezTo>
                  <a:cubicBezTo>
                    <a:pt x="1116434" y="26189"/>
                    <a:pt x="1122177" y="40054"/>
                    <a:pt x="1122177" y="54511"/>
                  </a:cubicBezTo>
                  <a:lnTo>
                    <a:pt x="1122177" y="1452347"/>
                  </a:lnTo>
                  <a:cubicBezTo>
                    <a:pt x="1122177" y="1482452"/>
                    <a:pt x="1097772" y="1506857"/>
                    <a:pt x="1067667" y="1506857"/>
                  </a:cubicBezTo>
                  <a:lnTo>
                    <a:pt x="54511" y="1506857"/>
                  </a:lnTo>
                  <a:cubicBezTo>
                    <a:pt x="40054" y="1506857"/>
                    <a:pt x="26189" y="1501114"/>
                    <a:pt x="15966" y="1490892"/>
                  </a:cubicBezTo>
                  <a:cubicBezTo>
                    <a:pt x="5743" y="1480669"/>
                    <a:pt x="0" y="1466804"/>
                    <a:pt x="0" y="1452347"/>
                  </a:cubicBezTo>
                  <a:lnTo>
                    <a:pt x="0" y="54511"/>
                  </a:lnTo>
                  <a:cubicBezTo>
                    <a:pt x="0" y="24405"/>
                    <a:pt x="24405" y="0"/>
                    <a:pt x="54511" y="0"/>
                  </a:cubicBezTo>
                  <a:close/>
                </a:path>
              </a:pathLst>
            </a:custGeom>
            <a:solidFill>
              <a:srgbClr val="FFFFFF"/>
            </a:solidFill>
            <a:ln cap="rnd">
              <a:noFill/>
              <a:round/>
            </a:ln>
          </p:spPr>
          <p:txBody>
            <a:bodyPr/>
            <a:lstStyle/>
            <a:p>
              <a:endParaRPr lang="en-IN"/>
            </a:p>
          </p:txBody>
        </p:sp>
        <p:sp>
          <p:nvSpPr>
            <p:cNvPr id="11" name="TextBox 11"/>
            <p:cNvSpPr txBox="1"/>
            <p:nvPr/>
          </p:nvSpPr>
          <p:spPr>
            <a:xfrm>
              <a:off x="0" y="-38100"/>
              <a:ext cx="812800" cy="850900"/>
            </a:xfrm>
            <a:prstGeom prst="rect">
              <a:avLst/>
            </a:prstGeom>
          </p:spPr>
          <p:txBody>
            <a:bodyPr lIns="50800" tIns="50800" rIns="50800" bIns="50800" rtlCol="0" anchor="ctr"/>
            <a:lstStyle/>
            <a:p>
              <a:pPr marL="0" lvl="0" indent="0" algn="just">
                <a:lnSpc>
                  <a:spcPts val="2520"/>
                </a:lnSpc>
                <a:spcBef>
                  <a:spcPct val="0"/>
                </a:spcBef>
              </a:pPr>
              <a:endParaRPr/>
            </a:p>
          </p:txBody>
        </p:sp>
      </p:grpSp>
      <p:sp>
        <p:nvSpPr>
          <p:cNvPr id="12" name="Freeform 12"/>
          <p:cNvSpPr/>
          <p:nvPr/>
        </p:nvSpPr>
        <p:spPr>
          <a:xfrm>
            <a:off x="3310986" y="4699837"/>
            <a:ext cx="2249144" cy="1202270"/>
          </a:xfrm>
          <a:custGeom>
            <a:avLst/>
            <a:gdLst/>
            <a:ahLst/>
            <a:cxnLst/>
            <a:rect l="l" t="t" r="r" b="b"/>
            <a:pathLst>
              <a:path w="2249144" h="1202270">
                <a:moveTo>
                  <a:pt x="0" y="0"/>
                </a:moveTo>
                <a:lnTo>
                  <a:pt x="2249144" y="0"/>
                </a:lnTo>
                <a:lnTo>
                  <a:pt x="2249144" y="1202270"/>
                </a:lnTo>
                <a:lnTo>
                  <a:pt x="0" y="12022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Freeform 13"/>
          <p:cNvSpPr/>
          <p:nvPr/>
        </p:nvSpPr>
        <p:spPr>
          <a:xfrm>
            <a:off x="12935395" y="4386868"/>
            <a:ext cx="1828208" cy="1828208"/>
          </a:xfrm>
          <a:custGeom>
            <a:avLst/>
            <a:gdLst/>
            <a:ahLst/>
            <a:cxnLst/>
            <a:rect l="l" t="t" r="r" b="b"/>
            <a:pathLst>
              <a:path w="1828208" h="1828208">
                <a:moveTo>
                  <a:pt x="0" y="0"/>
                </a:moveTo>
                <a:lnTo>
                  <a:pt x="1828208" y="0"/>
                </a:lnTo>
                <a:lnTo>
                  <a:pt x="1828208" y="1828208"/>
                </a:lnTo>
                <a:lnTo>
                  <a:pt x="0" y="18282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14" name="Group 14"/>
          <p:cNvGrpSpPr/>
          <p:nvPr/>
        </p:nvGrpSpPr>
        <p:grpSpPr>
          <a:xfrm>
            <a:off x="2908494" y="826917"/>
            <a:ext cx="12471011" cy="1904141"/>
            <a:chOff x="0" y="0"/>
            <a:chExt cx="16628015" cy="2538854"/>
          </a:xfrm>
        </p:grpSpPr>
        <p:sp>
          <p:nvSpPr>
            <p:cNvPr id="15" name="TextBox 15"/>
            <p:cNvSpPr txBox="1"/>
            <p:nvPr/>
          </p:nvSpPr>
          <p:spPr>
            <a:xfrm>
              <a:off x="0" y="-19050"/>
              <a:ext cx="16628015" cy="164465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100F0D"/>
                  </a:solidFill>
                  <a:latin typeface="Inter Bold"/>
                </a:rPr>
                <a:t>Objective Of The Project</a:t>
              </a:r>
            </a:p>
          </p:txBody>
        </p:sp>
        <p:sp>
          <p:nvSpPr>
            <p:cNvPr id="16" name="TextBox 16"/>
            <p:cNvSpPr txBox="1"/>
            <p:nvPr/>
          </p:nvSpPr>
          <p:spPr>
            <a:xfrm>
              <a:off x="0" y="1856441"/>
              <a:ext cx="16628015" cy="682413"/>
            </a:xfrm>
            <a:prstGeom prst="rect">
              <a:avLst/>
            </a:prstGeom>
          </p:spPr>
          <p:txBody>
            <a:bodyPr lIns="0" tIns="0" rIns="0" bIns="0" rtlCol="0" anchor="t">
              <a:spAutoFit/>
            </a:bodyPr>
            <a:lstStyle/>
            <a:p>
              <a:pPr marL="0" lvl="0" indent="0" algn="ctr">
                <a:lnSpc>
                  <a:spcPts val="4160"/>
                </a:lnSpc>
                <a:spcBef>
                  <a:spcPct val="0"/>
                </a:spcBef>
              </a:pPr>
              <a:r>
                <a:rPr lang="en-US" sz="3200">
                  <a:solidFill>
                    <a:srgbClr val="1DBB86"/>
                  </a:solidFill>
                  <a:latin typeface="Inter Bold"/>
                </a:rPr>
                <a:t>Current Objectives</a:t>
              </a:r>
            </a:p>
          </p:txBody>
        </p:sp>
      </p:grpSp>
      <p:sp>
        <p:nvSpPr>
          <p:cNvPr id="17" name="TextBox 17"/>
          <p:cNvSpPr txBox="1"/>
          <p:nvPr/>
        </p:nvSpPr>
        <p:spPr>
          <a:xfrm>
            <a:off x="12262997" y="7161731"/>
            <a:ext cx="3173003" cy="779145"/>
          </a:xfrm>
          <a:prstGeom prst="rect">
            <a:avLst/>
          </a:prstGeom>
        </p:spPr>
        <p:txBody>
          <a:bodyPr lIns="0" tIns="0" rIns="0" bIns="0" rtlCol="0" anchor="t">
            <a:spAutoFit/>
          </a:bodyPr>
          <a:lstStyle/>
          <a:p>
            <a:pPr marL="0" lvl="0" indent="0" algn="ctr">
              <a:lnSpc>
                <a:spcPts val="3120"/>
              </a:lnSpc>
              <a:spcBef>
                <a:spcPct val="0"/>
              </a:spcBef>
            </a:pPr>
            <a:r>
              <a:rPr lang="en-US" sz="2400">
                <a:solidFill>
                  <a:srgbClr val="100F0D"/>
                </a:solidFill>
                <a:latin typeface="Inter Bold"/>
              </a:rPr>
              <a:t>Promoting Sustainable Farming</a:t>
            </a:r>
          </a:p>
        </p:txBody>
      </p:sp>
      <p:sp>
        <p:nvSpPr>
          <p:cNvPr id="18" name="TextBox 18"/>
          <p:cNvSpPr txBox="1"/>
          <p:nvPr/>
        </p:nvSpPr>
        <p:spPr>
          <a:xfrm>
            <a:off x="7557499" y="7161731"/>
            <a:ext cx="3173003" cy="1560195"/>
          </a:xfrm>
          <a:prstGeom prst="rect">
            <a:avLst/>
          </a:prstGeom>
        </p:spPr>
        <p:txBody>
          <a:bodyPr lIns="0" tIns="0" rIns="0" bIns="0" rtlCol="0" anchor="t">
            <a:spAutoFit/>
          </a:bodyPr>
          <a:lstStyle/>
          <a:p>
            <a:pPr marL="0" lvl="0" indent="0" algn="ctr">
              <a:lnSpc>
                <a:spcPts val="3120"/>
              </a:lnSpc>
              <a:spcBef>
                <a:spcPct val="0"/>
              </a:spcBef>
            </a:pPr>
            <a:r>
              <a:rPr lang="en-US" sz="2400">
                <a:solidFill>
                  <a:srgbClr val="100F0D"/>
                </a:solidFill>
                <a:latin typeface="Inter Bold"/>
              </a:rPr>
              <a:t>Enabling IoT and CyberSecurity Technologies for Agriculture 4.0</a:t>
            </a:r>
          </a:p>
        </p:txBody>
      </p:sp>
      <p:sp>
        <p:nvSpPr>
          <p:cNvPr id="19" name="TextBox 19"/>
          <p:cNvSpPr txBox="1"/>
          <p:nvPr/>
        </p:nvSpPr>
        <p:spPr>
          <a:xfrm>
            <a:off x="2849057" y="7161731"/>
            <a:ext cx="3173003" cy="779145"/>
          </a:xfrm>
          <a:prstGeom prst="rect">
            <a:avLst/>
          </a:prstGeom>
        </p:spPr>
        <p:txBody>
          <a:bodyPr lIns="0" tIns="0" rIns="0" bIns="0" rtlCol="0" anchor="t">
            <a:spAutoFit/>
          </a:bodyPr>
          <a:lstStyle/>
          <a:p>
            <a:pPr marL="0" lvl="0" indent="0" algn="ctr">
              <a:lnSpc>
                <a:spcPts val="3120"/>
              </a:lnSpc>
              <a:spcBef>
                <a:spcPct val="0"/>
              </a:spcBef>
            </a:pPr>
            <a:r>
              <a:rPr lang="en-US" sz="2400">
                <a:solidFill>
                  <a:srgbClr val="100F0D"/>
                </a:solidFill>
                <a:latin typeface="Inter Bold"/>
              </a:rPr>
              <a:t>Revolutionizing Traditional Farming</a:t>
            </a:r>
          </a:p>
        </p:txBody>
      </p:sp>
      <p:pic>
        <p:nvPicPr>
          <p:cNvPr id="20" name="Picture 19">
            <a:extLst>
              <a:ext uri="{FF2B5EF4-FFF2-40B4-BE49-F238E27FC236}">
                <a16:creationId xmlns:a16="http://schemas.microsoft.com/office/drawing/2014/main" id="{54F171E3-A5C1-D9BE-1682-C4371CC65929}"/>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16459200" y="190500"/>
            <a:ext cx="1696062" cy="1703634"/>
          </a:xfrm>
          <a:prstGeom prst="rect">
            <a:avLst/>
          </a:prstGeom>
        </p:spPr>
      </p:pic>
    </p:spTree>
  </p:cSld>
  <p:clrMapOvr>
    <a:masterClrMapping/>
  </p:clrMapOvr>
  <p:transition>
    <p:cover dir="l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C32105-109B-9D96-2E1C-713471D0D756}"/>
              </a:ext>
            </a:extLst>
          </p:cNvPr>
          <p:cNvSpPr txBox="1"/>
          <p:nvPr/>
        </p:nvSpPr>
        <p:spPr>
          <a:xfrm>
            <a:off x="6096000" y="952500"/>
            <a:ext cx="8153400" cy="923330"/>
          </a:xfrm>
          <a:prstGeom prst="rect">
            <a:avLst/>
          </a:prstGeom>
          <a:noFill/>
        </p:spPr>
        <p:txBody>
          <a:bodyPr wrap="square" rtlCol="0">
            <a:spAutoFit/>
          </a:bodyPr>
          <a:lstStyle/>
          <a:p>
            <a:r>
              <a:rPr lang="en-US" sz="5400" b="1" dirty="0"/>
              <a:t>Literature Review</a:t>
            </a:r>
            <a:endParaRPr lang="en-IN" sz="5400" b="1" dirty="0"/>
          </a:p>
        </p:txBody>
      </p:sp>
      <p:pic>
        <p:nvPicPr>
          <p:cNvPr id="3" name="Picture 2">
            <a:extLst>
              <a:ext uri="{FF2B5EF4-FFF2-40B4-BE49-F238E27FC236}">
                <a16:creationId xmlns:a16="http://schemas.microsoft.com/office/drawing/2014/main" id="{7310AD07-76CB-00C0-41BB-AC08D75B5434}"/>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6459200" y="190500"/>
            <a:ext cx="1696062" cy="1703634"/>
          </a:xfrm>
          <a:prstGeom prst="rect">
            <a:avLst/>
          </a:prstGeom>
        </p:spPr>
      </p:pic>
      <p:pic>
        <p:nvPicPr>
          <p:cNvPr id="5" name="Picture 4">
            <a:extLst>
              <a:ext uri="{FF2B5EF4-FFF2-40B4-BE49-F238E27FC236}">
                <a16:creationId xmlns:a16="http://schemas.microsoft.com/office/drawing/2014/main" id="{62506186-07E3-D130-86FA-E7D821DEE8C6}"/>
              </a:ext>
            </a:extLst>
          </p:cNvPr>
          <p:cNvPicPr>
            <a:picLocks noChangeAspect="1"/>
          </p:cNvPicPr>
          <p:nvPr/>
        </p:nvPicPr>
        <p:blipFill>
          <a:blip r:embed="rId3"/>
          <a:stretch>
            <a:fillRect/>
          </a:stretch>
        </p:blipFill>
        <p:spPr>
          <a:xfrm>
            <a:off x="1981200" y="1894134"/>
            <a:ext cx="12954000" cy="7336062"/>
          </a:xfrm>
          <a:prstGeom prst="rect">
            <a:avLst/>
          </a:prstGeom>
        </p:spPr>
      </p:pic>
    </p:spTree>
    <p:extLst>
      <p:ext uri="{BB962C8B-B14F-4D97-AF65-F5344CB8AC3E}">
        <p14:creationId xmlns:p14="http://schemas.microsoft.com/office/powerpoint/2010/main" val="2015908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F0F4D0-0B36-62A4-7A57-5E26D6472E70}"/>
              </a:ext>
            </a:extLst>
          </p:cNvPr>
          <p:cNvPicPr>
            <a:picLocks noChangeAspect="1"/>
          </p:cNvPicPr>
          <p:nvPr/>
        </p:nvPicPr>
        <p:blipFill>
          <a:blip r:embed="rId2"/>
          <a:stretch>
            <a:fillRect/>
          </a:stretch>
        </p:blipFill>
        <p:spPr>
          <a:xfrm>
            <a:off x="2088808" y="2781300"/>
            <a:ext cx="14110384" cy="6172200"/>
          </a:xfrm>
          <a:prstGeom prst="rect">
            <a:avLst/>
          </a:prstGeom>
        </p:spPr>
      </p:pic>
      <p:sp>
        <p:nvSpPr>
          <p:cNvPr id="4" name="TextBox 3">
            <a:extLst>
              <a:ext uri="{FF2B5EF4-FFF2-40B4-BE49-F238E27FC236}">
                <a16:creationId xmlns:a16="http://schemas.microsoft.com/office/drawing/2014/main" id="{A52D1356-23ED-17D9-8CEB-F0FE7CADEBCD}"/>
              </a:ext>
            </a:extLst>
          </p:cNvPr>
          <p:cNvSpPr txBox="1"/>
          <p:nvPr/>
        </p:nvSpPr>
        <p:spPr>
          <a:xfrm>
            <a:off x="5600700" y="622161"/>
            <a:ext cx="8801100" cy="1754326"/>
          </a:xfrm>
          <a:prstGeom prst="rect">
            <a:avLst/>
          </a:prstGeom>
          <a:noFill/>
        </p:spPr>
        <p:txBody>
          <a:bodyPr wrap="square" rtlCol="0">
            <a:spAutoFit/>
          </a:bodyPr>
          <a:lstStyle/>
          <a:p>
            <a:r>
              <a:rPr lang="en-US" sz="5400" b="1" dirty="0"/>
              <a:t>Literature Review (Continued…)</a:t>
            </a:r>
            <a:endParaRPr lang="en-IN" sz="5400" b="1" dirty="0"/>
          </a:p>
        </p:txBody>
      </p:sp>
      <p:pic>
        <p:nvPicPr>
          <p:cNvPr id="5" name="Picture 4">
            <a:extLst>
              <a:ext uri="{FF2B5EF4-FFF2-40B4-BE49-F238E27FC236}">
                <a16:creationId xmlns:a16="http://schemas.microsoft.com/office/drawing/2014/main" id="{96CAE257-F845-176E-C6D2-69FA50A30B7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6459200" y="190500"/>
            <a:ext cx="1696062" cy="1703634"/>
          </a:xfrm>
          <a:prstGeom prst="rect">
            <a:avLst/>
          </a:prstGeom>
        </p:spPr>
      </p:pic>
    </p:spTree>
    <p:extLst>
      <p:ext uri="{BB962C8B-B14F-4D97-AF65-F5344CB8AC3E}">
        <p14:creationId xmlns:p14="http://schemas.microsoft.com/office/powerpoint/2010/main" val="1364528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2432-2CA9-0AAE-226D-ED2421056B3E}"/>
              </a:ext>
            </a:extLst>
          </p:cNvPr>
          <p:cNvSpPr>
            <a:spLocks noGrp="1"/>
          </p:cNvSpPr>
          <p:nvPr>
            <p:ph type="title"/>
          </p:nvPr>
        </p:nvSpPr>
        <p:spPr>
          <a:xfrm>
            <a:off x="3886200" y="0"/>
            <a:ext cx="10515600" cy="2735262"/>
          </a:xfrm>
        </p:spPr>
        <p:txBody>
          <a:bodyPr>
            <a:normAutofit/>
          </a:bodyPr>
          <a:lstStyle/>
          <a:p>
            <a:r>
              <a:rPr lang="en-US" sz="5400" b="1" dirty="0">
                <a:latin typeface="Times New Roman" panose="02020603050405020304" pitchFamily="18" charset="0"/>
                <a:cs typeface="Times New Roman" panose="02020603050405020304" pitchFamily="18" charset="0"/>
              </a:rPr>
              <a:t>Research Gap</a:t>
            </a:r>
            <a:endParaRPr lang="en-IN" sz="5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B76895-8D64-0AA3-C9F1-1F28933062D5}"/>
              </a:ext>
            </a:extLst>
          </p:cNvPr>
          <p:cNvSpPr txBox="1"/>
          <p:nvPr/>
        </p:nvSpPr>
        <p:spPr>
          <a:xfrm>
            <a:off x="1295400" y="2095500"/>
            <a:ext cx="16192500" cy="5816977"/>
          </a:xfrm>
          <a:prstGeom prst="rect">
            <a:avLst/>
          </a:prstGeom>
          <a:noFill/>
        </p:spPr>
        <p:txBody>
          <a:bodyPr wrap="square" rtlCol="0">
            <a:spAutoFit/>
          </a:bodyPr>
          <a:lstStyle/>
          <a:p>
            <a:pPr algn="l"/>
            <a:r>
              <a:rPr lang="en-US" sz="3200" b="0" i="0" dirty="0">
                <a:effectLst/>
                <a:latin typeface="Söhne"/>
              </a:rPr>
              <a:t>Our project uniquely addresses critical gaps in current Smart Agriculture Systems:</a:t>
            </a:r>
            <a:br>
              <a:rPr lang="en-US" sz="3200" b="0" i="0" dirty="0">
                <a:effectLst/>
                <a:latin typeface="Söhne"/>
              </a:rPr>
            </a:br>
            <a:br>
              <a:rPr lang="en-US" sz="3200" b="0" i="0" dirty="0">
                <a:effectLst/>
                <a:latin typeface="Söhne"/>
              </a:rPr>
            </a:br>
            <a:r>
              <a:rPr lang="en-US" sz="2800" b="0" i="0" dirty="0">
                <a:effectLst/>
                <a:latin typeface="Söhne"/>
              </a:rPr>
              <a:t>Contextual Adaptability: Tailoring solutions to diverse </a:t>
            </a:r>
            <a:r>
              <a:rPr lang="en-US" sz="2800" b="0" i="0" dirty="0" err="1">
                <a:effectLst/>
                <a:latin typeface="Söhne"/>
              </a:rPr>
              <a:t>agro</a:t>
            </a:r>
            <a:r>
              <a:rPr lang="en-US" sz="2800" b="0" i="0" dirty="0">
                <a:effectLst/>
                <a:latin typeface="Söhne"/>
              </a:rPr>
              <a:t>-climatic conditions, local practices, and economic factors for a more inclusive and adaptable system. </a:t>
            </a:r>
          </a:p>
          <a:p>
            <a:pPr algn="l"/>
            <a:endParaRPr lang="en-US" sz="2800" dirty="0">
              <a:latin typeface="Söhne"/>
            </a:endParaRPr>
          </a:p>
          <a:p>
            <a:pPr algn="l"/>
            <a:r>
              <a:rPr lang="en-US" sz="2800" b="0" i="0" dirty="0">
                <a:effectLst/>
                <a:latin typeface="Söhne"/>
              </a:rPr>
              <a:t>User-Centric Design: Focusing on farmer attitudes and preferences to enhance usability and promote seamless integration into existing workflows. </a:t>
            </a:r>
          </a:p>
          <a:p>
            <a:pPr algn="l"/>
            <a:endParaRPr lang="en-US" sz="2800" b="0" i="0" dirty="0">
              <a:effectLst/>
              <a:latin typeface="Söhne"/>
            </a:endParaRPr>
          </a:p>
          <a:p>
            <a:pPr algn="l"/>
            <a:r>
              <a:rPr lang="en-US" sz="2800" b="0" i="0" dirty="0">
                <a:effectLst/>
                <a:latin typeface="Söhne"/>
              </a:rPr>
              <a:t>Data Security and Privacy: Developing robust frameworks for secure data collection, transmission, and ownership to address concerns and build trust. </a:t>
            </a:r>
          </a:p>
          <a:p>
            <a:pPr algn="l"/>
            <a:endParaRPr lang="en-US" sz="2800" b="0" i="0" dirty="0">
              <a:effectLst/>
              <a:latin typeface="Söhne"/>
            </a:endParaRPr>
          </a:p>
          <a:p>
            <a:pPr algn="l"/>
            <a:r>
              <a:rPr lang="en-US" sz="2800" b="0" i="0" dirty="0">
                <a:effectLst/>
                <a:latin typeface="Söhne"/>
              </a:rPr>
              <a:t>Holistic Sustainability Metrics: Expanding sustainability assessment beyond productivity and efficiency to include social, environmental, and long-term ecological impacts.</a:t>
            </a:r>
            <a:endParaRPr lang="en-IN" sz="28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3723517-EA7A-3B51-B5EB-A7DB164F8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6500"/>
            <a:ext cx="18288000" cy="7810500"/>
          </a:xfrm>
          <a:prstGeom prst="rect">
            <a:avLst/>
          </a:prstGeom>
        </p:spPr>
      </p:pic>
      <p:pic>
        <p:nvPicPr>
          <p:cNvPr id="12" name="Picture 11">
            <a:extLst>
              <a:ext uri="{FF2B5EF4-FFF2-40B4-BE49-F238E27FC236}">
                <a16:creationId xmlns:a16="http://schemas.microsoft.com/office/drawing/2014/main" id="{1FE3FAB8-5BBE-6907-182F-E4D910A083D8}"/>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6459200" y="190500"/>
            <a:ext cx="1696062" cy="1703634"/>
          </a:xfrm>
          <a:prstGeom prst="rect">
            <a:avLst/>
          </a:prstGeom>
        </p:spPr>
      </p:pic>
    </p:spTree>
    <p:extLst>
      <p:ext uri="{BB962C8B-B14F-4D97-AF65-F5344CB8AC3E}">
        <p14:creationId xmlns:p14="http://schemas.microsoft.com/office/powerpoint/2010/main" val="157662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1660D2-8B6D-73A6-5A5F-6BD722F0A727}"/>
              </a:ext>
            </a:extLst>
          </p:cNvPr>
          <p:cNvSpPr>
            <a:spLocks noGrp="1"/>
          </p:cNvSpPr>
          <p:nvPr>
            <p:ph type="title"/>
          </p:nvPr>
        </p:nvSpPr>
        <p:spPr>
          <a:xfrm>
            <a:off x="2428211" y="659219"/>
            <a:ext cx="15197138" cy="664536"/>
          </a:xfrm>
        </p:spPr>
        <p:txBody>
          <a:bodyPr>
            <a:noAutofit/>
          </a:bodyPr>
          <a:lstStyle/>
          <a:p>
            <a:r>
              <a:rPr lang="en-US" sz="5400" b="1" dirty="0">
                <a:solidFill>
                  <a:schemeClr val="bg1"/>
                </a:solidFill>
                <a:latin typeface="Times New Roman" panose="02020603050405020304" pitchFamily="18" charset="0"/>
                <a:cs typeface="Times New Roman" panose="02020603050405020304" pitchFamily="18" charset="0"/>
              </a:rPr>
              <a:t>OVERALL SYSTEM ARCHITECTURE</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4AEF7BD-665F-791B-E37D-FC0101333468}"/>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3" name="TextBox 2">
            <a:extLst>
              <a:ext uri="{FF2B5EF4-FFF2-40B4-BE49-F238E27FC236}">
                <a16:creationId xmlns:a16="http://schemas.microsoft.com/office/drawing/2014/main" id="{C39370B3-3F08-90B1-2995-DDE26C585494}"/>
              </a:ext>
            </a:extLst>
          </p:cNvPr>
          <p:cNvSpPr txBox="1"/>
          <p:nvPr/>
        </p:nvSpPr>
        <p:spPr>
          <a:xfrm>
            <a:off x="5646406" y="509298"/>
            <a:ext cx="8983993"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CLASS DIAGRAM</a:t>
            </a:r>
            <a:endParaRPr lang="en-IN" sz="54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8CC66CD-C711-40A8-66CE-77C6701112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709627"/>
            <a:ext cx="15773400" cy="8577373"/>
          </a:xfrm>
          <a:prstGeom prst="rect">
            <a:avLst/>
          </a:prstGeom>
          <a:noFill/>
          <a:ln>
            <a:noFill/>
          </a:ln>
        </p:spPr>
      </p:pic>
      <p:pic>
        <p:nvPicPr>
          <p:cNvPr id="6" name="Picture 5">
            <a:extLst>
              <a:ext uri="{FF2B5EF4-FFF2-40B4-BE49-F238E27FC236}">
                <a16:creationId xmlns:a16="http://schemas.microsoft.com/office/drawing/2014/main" id="{86F9E550-0634-C8EC-BC3A-C5401BF3A8D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6484603" y="115598"/>
            <a:ext cx="1743993" cy="1751780"/>
          </a:xfrm>
          <a:prstGeom prst="rect">
            <a:avLst/>
          </a:prstGeom>
        </p:spPr>
      </p:pic>
    </p:spTree>
    <p:extLst>
      <p:ext uri="{BB962C8B-B14F-4D97-AF65-F5344CB8AC3E}">
        <p14:creationId xmlns:p14="http://schemas.microsoft.com/office/powerpoint/2010/main" val="4249097317"/>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TotalTime>
  <Words>874</Words>
  <Application>Microsoft Office PowerPoint</Application>
  <PresentationFormat>Custom</PresentationFormat>
  <Paragraphs>74</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Smart Agriculture System Using IoT &amp; Blockchain</vt:lpstr>
      <vt:lpstr>PowerPoint Presentation</vt:lpstr>
      <vt:lpstr>PowerPoint Presentation</vt:lpstr>
      <vt:lpstr>PowerPoint Presentation</vt:lpstr>
      <vt:lpstr>PowerPoint Presentation</vt:lpstr>
      <vt:lpstr>PowerPoint Presentation</vt:lpstr>
      <vt:lpstr>PowerPoint Presentation</vt:lpstr>
      <vt:lpstr>Research Gap</vt:lpstr>
      <vt:lpstr>OVERALL SYSTEM ARCHITECTURE</vt:lpstr>
      <vt:lpstr>USE CASE DIAGRAM</vt:lpstr>
      <vt:lpstr>DATA FLOW DIAGRAM</vt:lpstr>
      <vt:lpstr>DATA FLOW DIAGRAM</vt:lpstr>
      <vt:lpstr>Component Diagram</vt:lpstr>
      <vt:lpstr>Screenshots of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Agriculture System</dc:title>
  <dc:creator>Aradhya Priyadarshi</dc:creator>
  <cp:lastModifiedBy>Aradhya Priyadarshi</cp:lastModifiedBy>
  <cp:revision>23</cp:revision>
  <dcterms:created xsi:type="dcterms:W3CDTF">2006-08-16T00:00:00Z</dcterms:created>
  <dcterms:modified xsi:type="dcterms:W3CDTF">2024-06-03T19:13:28Z</dcterms:modified>
  <dc:identifier>DAFt4NtEmfU</dc:identifier>
</cp:coreProperties>
</file>